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96" r:id="rId9"/>
    <p:sldId id="285" r:id="rId10"/>
    <p:sldId id="286" r:id="rId11"/>
    <p:sldId id="297" r:id="rId12"/>
    <p:sldId id="298" r:id="rId13"/>
    <p:sldId id="291" r:id="rId14"/>
    <p:sldId id="289" r:id="rId15"/>
    <p:sldId id="302" r:id="rId16"/>
    <p:sldId id="303" r:id="rId17"/>
    <p:sldId id="300" r:id="rId18"/>
    <p:sldId id="304" r:id="rId19"/>
    <p:sldId id="294" r:id="rId20"/>
    <p:sldId id="295" r:id="rId21"/>
    <p:sldId id="305" r:id="rId22"/>
    <p:sldId id="306" r:id="rId23"/>
    <p:sldId id="280" r:id="rId24"/>
    <p:sldId id="281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0F45A-7BC8-477C-ABF3-CFE77572CF1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42A7D-035D-4978-AF98-483079DD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1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291B1-1897-4C6C-93A1-0A0B3345CA0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3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A5EE-3A56-4850-AADB-FD7C09FDAD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65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A5EE-3A56-4850-AADB-FD7C09FDAD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3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291B1-1897-4C6C-93A1-0A0B3345CA0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1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A5EE-3A56-4850-AADB-FD7C09FDAD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291B1-1897-4C6C-93A1-0A0B3345CA0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44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A5EE-3A56-4850-AADB-FD7C09FDAD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12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291B1-1897-4C6C-93A1-0A0B3345CA0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8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73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5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3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2785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15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73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9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25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03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362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3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45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930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949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481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975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850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573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724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58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5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0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7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7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5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1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0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A28ECE-CC7A-4F77-991E-8578E5E5065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51EA45-1A44-4DB0-B786-AEB0C35D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02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3" r:id="rId23"/>
    <p:sldLayoutId id="2147483727" r:id="rId24"/>
    <p:sldLayoutId id="2147483728" r:id="rId25"/>
    <p:sldLayoutId id="2147483730" r:id="rId26"/>
    <p:sldLayoutId id="2147483731" r:id="rId2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EE28C0E8-94D5-4ED2-B1A5-585B57113C9C}"/>
              </a:ext>
            </a:extLst>
          </p:cNvPr>
          <p:cNvSpPr txBox="1">
            <a:spLocks/>
          </p:cNvSpPr>
          <p:nvPr/>
        </p:nvSpPr>
        <p:spPr>
          <a:xfrm>
            <a:off x="2770038" y="2154801"/>
            <a:ext cx="6779253" cy="16748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vi-VN" sz="5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28C0E8-94D5-4ED2-B1A5-585B57113C9C}"/>
              </a:ext>
            </a:extLst>
          </p:cNvPr>
          <p:cNvSpPr txBox="1">
            <a:spLocks/>
          </p:cNvSpPr>
          <p:nvPr/>
        </p:nvSpPr>
        <p:spPr>
          <a:xfrm>
            <a:off x="2705215" y="100117"/>
            <a:ext cx="6779253" cy="6313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THỐNG</a:t>
            </a:r>
            <a:r>
              <a:rPr lang="en-US" sz="3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GIÁM SÁT TÀU CÁ</a:t>
            </a:r>
            <a:endParaRPr lang="vi-VN" sz="3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Canvas 129">
            <a:extLst>
              <a:ext uri="{FF2B5EF4-FFF2-40B4-BE49-F238E27FC236}">
                <a16:creationId xmlns:a16="http://schemas.microsoft.com/office/drawing/2014/main" xmlns="" id="{24E11CBD-FA9D-40E8-BFBD-40B679AB4444}"/>
              </a:ext>
            </a:extLst>
          </p:cNvPr>
          <p:cNvGrpSpPr/>
          <p:nvPr/>
        </p:nvGrpSpPr>
        <p:grpSpPr>
          <a:xfrm>
            <a:off x="2349222" y="1151645"/>
            <a:ext cx="7213846" cy="5498116"/>
            <a:chOff x="-218440" y="27538"/>
            <a:chExt cx="6370010" cy="51566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00658CC-F6C7-4349-9413-A1BB50A27FA5}"/>
                </a:ext>
              </a:extLst>
            </p:cNvPr>
            <p:cNvSpPr/>
            <p:nvPr/>
          </p:nvSpPr>
          <p:spPr>
            <a:xfrm>
              <a:off x="-218440" y="255905"/>
              <a:ext cx="5843270" cy="4928235"/>
            </a:xfrm>
            <a:prstGeom prst="rect">
              <a:avLst/>
            </a:prstGeom>
            <a:noFill/>
          </p:spPr>
        </p:sp>
        <p:sp>
          <p:nvSpPr>
            <p:cNvPr id="6" name="Text Box 84">
              <a:extLst>
                <a:ext uri="{FF2B5EF4-FFF2-40B4-BE49-F238E27FC236}">
                  <a16:creationId xmlns:a16="http://schemas.microsoft.com/office/drawing/2014/main" xmlns="" id="{C202D293-B828-4CD7-8021-B72331BE44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3666" y="1673398"/>
              <a:ext cx="3335855" cy="7633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vi-VN" sz="13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HỆ THỐNG</a:t>
              </a:r>
              <a:r>
                <a:rPr lang="en-US" sz="13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CÁC</a:t>
              </a:r>
              <a:r>
                <a:rPr lang="vi-VN" sz="13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NHÀ CUNG CẤP</a:t>
              </a:r>
              <a:endPara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Text Box 84">
              <a:extLst>
                <a:ext uri="{FF2B5EF4-FFF2-40B4-BE49-F238E27FC236}">
                  <a16:creationId xmlns:a16="http://schemas.microsoft.com/office/drawing/2014/main" xmlns="" id="{C7D55B57-2F39-4C00-BFFF-C47D5D342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839242"/>
              <a:ext cx="6151569" cy="7639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3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TRUNG TÂM GIÁM SÁT TÀU CÁ TRUNG </a:t>
              </a:r>
              <a:r>
                <a:rPr lang="vi-VN" sz="13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Ư</a:t>
              </a:r>
              <a:r>
                <a:rPr lang="en-US" sz="13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ƠNG</a:t>
              </a:r>
              <a:r>
                <a:rPr lang="vi-VN" sz="13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/>
              </a:r>
              <a:br>
                <a:rPr lang="vi-VN" sz="13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</a:br>
              <a:endPara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Arrow: Up-Down 94">
              <a:extLst>
                <a:ext uri="{FF2B5EF4-FFF2-40B4-BE49-F238E27FC236}">
                  <a16:creationId xmlns:a16="http://schemas.microsoft.com/office/drawing/2014/main" xmlns="" id="{E6C22BCD-821B-40B6-8674-25736F235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303" y="2424726"/>
              <a:ext cx="211500" cy="414700"/>
            </a:xfrm>
            <a:prstGeom prst="upDownArrow">
              <a:avLst>
                <a:gd name="adj1" fmla="val 50000"/>
                <a:gd name="adj2" fmla="val 49999"/>
              </a:avLst>
            </a:prstGeom>
            <a:solidFill>
              <a:schemeClr val="accent1">
                <a:lumMod val="100000"/>
                <a:lumOff val="0"/>
              </a:schemeClr>
            </a:solidFill>
            <a:ln w="635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b="1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Arrow: Up-Down 95">
              <a:extLst>
                <a:ext uri="{FF2B5EF4-FFF2-40B4-BE49-F238E27FC236}">
                  <a16:creationId xmlns:a16="http://schemas.microsoft.com/office/drawing/2014/main" xmlns="" id="{D7923685-8EB3-486B-87AE-27B97CFE4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387" y="2409486"/>
              <a:ext cx="211500" cy="414700"/>
            </a:xfrm>
            <a:prstGeom prst="upDownArrow">
              <a:avLst>
                <a:gd name="adj1" fmla="val 50000"/>
                <a:gd name="adj2" fmla="val 49999"/>
              </a:avLst>
            </a:prstGeom>
            <a:solidFill>
              <a:schemeClr val="accent1">
                <a:lumMod val="100000"/>
                <a:lumOff val="0"/>
              </a:schemeClr>
            </a:solidFill>
            <a:ln w="635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b="1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Text Box 84">
              <a:extLst>
                <a:ext uri="{FF2B5EF4-FFF2-40B4-BE49-F238E27FC236}">
                  <a16:creationId xmlns:a16="http://schemas.microsoft.com/office/drawing/2014/main" xmlns="" id="{88AFC450-402B-4337-A39C-1C4F0D5B2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307" y="4181426"/>
              <a:ext cx="2189263" cy="750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vi-VN" sz="11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Các cơ quan quản lý khác (Biên phòng, Cảnh sát biển, UBQG UPSC&amp;TKCN, Ban CĐTƯ về PCTT)</a:t>
              </a:r>
              <a:endPara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 Box 84">
              <a:extLst>
                <a:ext uri="{FF2B5EF4-FFF2-40B4-BE49-F238E27FC236}">
                  <a16:creationId xmlns:a16="http://schemas.microsoft.com/office/drawing/2014/main" xmlns="" id="{B6B72292-3CB9-493A-BFB7-1BC0A5696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65429"/>
              <a:ext cx="1223010" cy="7632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vi-VN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Trung tâm </a:t>
              </a:r>
              <a:r>
                <a:rPr lang="en-US" sz="1200" b="1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quản</a:t>
              </a:r>
              <a:r>
                <a:rPr lang="en-US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lý </a:t>
              </a:r>
              <a:r>
                <a:rPr lang="en-US" sz="1200" b="1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địa</a:t>
              </a:r>
              <a:r>
                <a:rPr lang="en-US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b="1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phương</a:t>
              </a:r>
              <a:r>
                <a:rPr lang="en-US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(</a:t>
              </a:r>
              <a:r>
                <a:rPr lang="en-US" sz="1200" b="1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các</a:t>
              </a:r>
              <a:r>
                <a:rPr lang="en-US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b="1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tỉnh</a:t>
              </a:r>
              <a:r>
                <a:rPr lang="en-US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/</a:t>
              </a:r>
              <a:r>
                <a:rPr lang="en-US" sz="1200" b="1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Tp</a:t>
              </a:r>
              <a:r>
                <a:rPr lang="en-US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b="1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có</a:t>
              </a:r>
              <a:r>
                <a:rPr lang="en-US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b="1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tàu</a:t>
              </a:r>
              <a:r>
                <a:rPr lang="en-US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b="1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cá</a:t>
              </a:r>
              <a:r>
                <a:rPr lang="en-US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)</a:t>
              </a:r>
              <a:endPara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 Box 84">
              <a:extLst>
                <a:ext uri="{FF2B5EF4-FFF2-40B4-BE49-F238E27FC236}">
                  <a16:creationId xmlns:a16="http://schemas.microsoft.com/office/drawing/2014/main" xmlns="" id="{F2BA298F-42B9-4535-8994-3FA51BF4B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1305" y="4166426"/>
              <a:ext cx="1211502" cy="7627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vi-VN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Nguồn dữ liệu khác (KTTV, ngư trường,...)</a:t>
              </a:r>
              <a:endPara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Arrow: Up-Down 99">
              <a:extLst>
                <a:ext uri="{FF2B5EF4-FFF2-40B4-BE49-F238E27FC236}">
                  <a16:creationId xmlns:a16="http://schemas.microsoft.com/office/drawing/2014/main" xmlns="" id="{46F806E2-DD51-474E-B579-52050CCA8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908" y="3591126"/>
              <a:ext cx="211400" cy="578500"/>
            </a:xfrm>
            <a:prstGeom prst="upDownArrow">
              <a:avLst>
                <a:gd name="adj1" fmla="val 50000"/>
                <a:gd name="adj2" fmla="val 50005"/>
              </a:avLst>
            </a:prstGeom>
            <a:solidFill>
              <a:schemeClr val="accent1">
                <a:lumMod val="100000"/>
                <a:lumOff val="0"/>
              </a:schemeClr>
            </a:solidFill>
            <a:ln w="635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b="1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Arrow: Up-Down 100">
              <a:extLst>
                <a:ext uri="{FF2B5EF4-FFF2-40B4-BE49-F238E27FC236}">
                  <a16:creationId xmlns:a16="http://schemas.microsoft.com/office/drawing/2014/main" xmlns="" id="{3673522B-4CEC-4024-91AF-AC8E8D441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303" y="3603226"/>
              <a:ext cx="211500" cy="578500"/>
            </a:xfrm>
            <a:prstGeom prst="upDownArrow">
              <a:avLst>
                <a:gd name="adj1" fmla="val 50000"/>
                <a:gd name="adj2" fmla="val 49994"/>
              </a:avLst>
            </a:prstGeom>
            <a:solidFill>
              <a:schemeClr val="accent1">
                <a:lumMod val="100000"/>
                <a:lumOff val="0"/>
              </a:schemeClr>
            </a:solidFill>
            <a:ln w="635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b="1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Arrow: Up-Down 101">
              <a:extLst>
                <a:ext uri="{FF2B5EF4-FFF2-40B4-BE49-F238E27FC236}">
                  <a16:creationId xmlns:a16="http://schemas.microsoft.com/office/drawing/2014/main" xmlns="" id="{F34D622E-5437-468D-93AA-40E9A1812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741" y="3603026"/>
              <a:ext cx="211500" cy="578500"/>
            </a:xfrm>
            <a:prstGeom prst="upDownArrow">
              <a:avLst>
                <a:gd name="adj1" fmla="val 50000"/>
                <a:gd name="adj2" fmla="val 49994"/>
              </a:avLst>
            </a:prstGeom>
            <a:solidFill>
              <a:schemeClr val="accent1">
                <a:lumMod val="100000"/>
                <a:lumOff val="0"/>
              </a:schemeClr>
            </a:solidFill>
            <a:ln w="635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b="1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Text Box 84">
              <a:extLst>
                <a:ext uri="{FF2B5EF4-FFF2-40B4-BE49-F238E27FC236}">
                  <a16:creationId xmlns:a16="http://schemas.microsoft.com/office/drawing/2014/main" xmlns="" id="{B1AA569D-25E6-4C27-A4A2-56A7F4347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102" y="4167126"/>
              <a:ext cx="1247458" cy="761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vi-VN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Trung tâm</a:t>
              </a:r>
              <a:r>
                <a:rPr lang="en-US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b="1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quản</a:t>
              </a:r>
              <a:r>
                <a:rPr lang="en-US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lý</a:t>
              </a:r>
              <a:r>
                <a:rPr lang="vi-VN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Cảng cá </a:t>
              </a:r>
              <a:endPara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(82 </a:t>
              </a:r>
              <a:r>
                <a:rPr lang="en-US" sz="1200" b="1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cảng</a:t>
              </a:r>
              <a:r>
                <a:rPr lang="en-US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b="1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cá</a:t>
              </a:r>
              <a:r>
                <a:rPr lang="en-US" sz="1200" b="1" dirty="0">
                  <a:latin typeface="Times New Roman" panose="02020603050405020304" pitchFamily="18" charset="0"/>
                  <a:ea typeface="SimSun" panose="02010600030101010101" pitchFamily="2" charset="-122"/>
                </a:rPr>
                <a:t>)</a:t>
              </a:r>
              <a:endPara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Arrow: Up-Down 103">
              <a:extLst>
                <a:ext uri="{FF2B5EF4-FFF2-40B4-BE49-F238E27FC236}">
                  <a16:creationId xmlns:a16="http://schemas.microsoft.com/office/drawing/2014/main" xmlns="" id="{4F257B5F-55BF-4A90-BCBB-E232639D0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005" y="3602926"/>
              <a:ext cx="211400" cy="578500"/>
            </a:xfrm>
            <a:prstGeom prst="upDownArrow">
              <a:avLst>
                <a:gd name="adj1" fmla="val 50000"/>
                <a:gd name="adj2" fmla="val 50017"/>
              </a:avLst>
            </a:prstGeom>
            <a:solidFill>
              <a:schemeClr val="accent1">
                <a:lumMod val="100000"/>
                <a:lumOff val="0"/>
              </a:schemeClr>
            </a:solidFill>
            <a:ln w="635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b="1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B935AB2-2C2A-4C79-9B51-19B962F08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0220" y="599240"/>
              <a:ext cx="509088" cy="509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BF3E3ABE-8B5B-4292-93A5-2D4F57CDFF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3480" y="384933"/>
              <a:ext cx="552741" cy="227745"/>
            </a:xfrm>
            <a:prstGeom prst="straightConnector1">
              <a:avLst/>
            </a:prstGeom>
            <a:noFill/>
            <a:ln w="12700">
              <a:solidFill>
                <a:schemeClr val="accent1">
                  <a:lumMod val="95000"/>
                  <a:lumOff val="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B553DBDE-BE1F-436E-8A8B-2CAD89726B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69308" y="369567"/>
              <a:ext cx="526740" cy="252113"/>
            </a:xfrm>
            <a:prstGeom prst="straightConnector1">
              <a:avLst/>
            </a:prstGeom>
            <a:noFill/>
            <a:ln w="12700">
              <a:solidFill>
                <a:schemeClr val="accent1">
                  <a:lumMod val="95000"/>
                  <a:lumOff val="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9884320F-15F9-4F3B-B564-6A550F0D6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264" y="27538"/>
              <a:ext cx="605029" cy="36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D0BFF900-A681-41CA-9C5A-6F7408275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399" y="30518"/>
              <a:ext cx="544864" cy="358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Arrow: Up-Down 128">
              <a:extLst>
                <a:ext uri="{FF2B5EF4-FFF2-40B4-BE49-F238E27FC236}">
                  <a16:creationId xmlns:a16="http://schemas.microsoft.com/office/drawing/2014/main" xmlns="" id="{5831C660-693B-4801-84A6-BBC042780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588" y="1108614"/>
              <a:ext cx="218535" cy="533088"/>
            </a:xfrm>
            <a:prstGeom prst="upDownArrow">
              <a:avLst>
                <a:gd name="adj1" fmla="val 50000"/>
                <a:gd name="adj2" fmla="val 50011"/>
              </a:avLst>
            </a:prstGeom>
            <a:solidFill>
              <a:schemeClr val="accent1">
                <a:lumMod val="100000"/>
                <a:lumOff val="0"/>
              </a:schemeClr>
            </a:solidFill>
            <a:ln w="635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b="1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5" name="Text Box 84">
            <a:extLst>
              <a:ext uri="{FF2B5EF4-FFF2-40B4-BE49-F238E27FC236}">
                <a16:creationId xmlns:a16="http://schemas.microsoft.com/office/drawing/2014/main" xmlns="" id="{5DE9FC71-FFF5-4CB7-9D4F-3DC57EBA1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285" y="1755646"/>
            <a:ext cx="922223" cy="400326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Vệ</a:t>
            </a:r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tinh</a:t>
            </a:r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1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84">
            <a:extLst>
              <a:ext uri="{FF2B5EF4-FFF2-40B4-BE49-F238E27FC236}">
                <a16:creationId xmlns:a16="http://schemas.microsoft.com/office/drawing/2014/main" xmlns="" id="{FDFE68BE-E85A-4471-805D-526A45FF0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384" y="1041688"/>
            <a:ext cx="1851523" cy="400326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Tàu</a:t>
            </a:r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</a:t>
            </a:r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15 m</a:t>
            </a:r>
            <a:endParaRPr lang="en-US" sz="1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6" y="1707117"/>
            <a:ext cx="10784547" cy="3924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413" y="1045530"/>
            <a:ext cx="494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Đăng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ký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rời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cảng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Nhật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ký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hành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4320" y="274422"/>
            <a:ext cx="6924425" cy="600164"/>
            <a:chOff x="274320" y="274422"/>
            <a:chExt cx="6924425" cy="600164"/>
          </a:xfrm>
        </p:grpSpPr>
        <p:sp>
          <p:nvSpPr>
            <p:cNvPr id="4" name="Text Box 269"/>
            <p:cNvSpPr txBox="1">
              <a:spLocks noChangeArrowheads="1"/>
            </p:cNvSpPr>
            <p:nvPr/>
          </p:nvSpPr>
          <p:spPr bwMode="gray">
            <a:xfrm>
              <a:off x="274320" y="274422"/>
              <a:ext cx="3153809" cy="600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44083"/>
              <a:r>
                <a:rPr lang="en-US" altLang="en-US" sz="33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RỜI CẢNG</a:t>
              </a:r>
            </a:p>
          </p:txBody>
        </p:sp>
        <p:sp>
          <p:nvSpPr>
            <p:cNvPr id="6" name="Line 260"/>
            <p:cNvSpPr>
              <a:spLocks noChangeShapeType="1"/>
            </p:cNvSpPr>
            <p:nvPr/>
          </p:nvSpPr>
          <p:spPr bwMode="gray">
            <a:xfrm>
              <a:off x="369413" y="784052"/>
              <a:ext cx="6829332" cy="0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844083">
                <a:defRPr/>
              </a:pPr>
              <a:endParaRPr lang="en-US" sz="1662" ker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44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9"/>
          <p:cNvSpPr txBox="1">
            <a:spLocks noChangeArrowheads="1"/>
          </p:cNvSpPr>
          <p:nvPr/>
        </p:nvSpPr>
        <p:spPr bwMode="gray">
          <a:xfrm>
            <a:off x="274320" y="865347"/>
            <a:ext cx="83941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defTabSz="844083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0" y="1546806"/>
            <a:ext cx="4873094" cy="4166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186" y="1546807"/>
            <a:ext cx="4892535" cy="416671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4320" y="274422"/>
            <a:ext cx="6924425" cy="600164"/>
            <a:chOff x="274320" y="274422"/>
            <a:chExt cx="6924425" cy="600164"/>
          </a:xfrm>
        </p:grpSpPr>
        <p:sp>
          <p:nvSpPr>
            <p:cNvPr id="6" name="Text Box 269"/>
            <p:cNvSpPr txBox="1">
              <a:spLocks noChangeArrowheads="1"/>
            </p:cNvSpPr>
            <p:nvPr/>
          </p:nvSpPr>
          <p:spPr bwMode="gray">
            <a:xfrm>
              <a:off x="274320" y="274422"/>
              <a:ext cx="3153809" cy="600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44083"/>
              <a:r>
                <a:rPr lang="en-US" altLang="en-US" sz="33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RỜI CẢNG</a:t>
              </a:r>
            </a:p>
          </p:txBody>
        </p:sp>
        <p:sp>
          <p:nvSpPr>
            <p:cNvPr id="7" name="Line 260"/>
            <p:cNvSpPr>
              <a:spLocks noChangeShapeType="1"/>
            </p:cNvSpPr>
            <p:nvPr/>
          </p:nvSpPr>
          <p:spPr bwMode="gray">
            <a:xfrm>
              <a:off x="369413" y="784052"/>
              <a:ext cx="6829332" cy="0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844083">
                <a:defRPr/>
              </a:pPr>
              <a:endParaRPr lang="en-US" sz="1662" ker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93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6" y="1707117"/>
            <a:ext cx="10784547" cy="3924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413" y="1045530"/>
            <a:ext cx="494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Kiểm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tra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lịch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sử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tàu</a:t>
            </a:r>
            <a:endParaRPr lang="en-US" sz="20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4320" y="274422"/>
            <a:ext cx="6924425" cy="600164"/>
            <a:chOff x="274320" y="274422"/>
            <a:chExt cx="6924425" cy="600164"/>
          </a:xfrm>
        </p:grpSpPr>
        <p:sp>
          <p:nvSpPr>
            <p:cNvPr id="4" name="Text Box 269"/>
            <p:cNvSpPr txBox="1">
              <a:spLocks noChangeArrowheads="1"/>
            </p:cNvSpPr>
            <p:nvPr/>
          </p:nvSpPr>
          <p:spPr bwMode="gray">
            <a:xfrm>
              <a:off x="274320" y="274422"/>
              <a:ext cx="3153809" cy="600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44083"/>
              <a:r>
                <a:rPr lang="en-US" altLang="en-US" sz="33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RỜI CẢNG</a:t>
              </a:r>
            </a:p>
          </p:txBody>
        </p:sp>
        <p:sp>
          <p:nvSpPr>
            <p:cNvPr id="6" name="Line 260"/>
            <p:cNvSpPr>
              <a:spLocks noChangeShapeType="1"/>
            </p:cNvSpPr>
            <p:nvPr/>
          </p:nvSpPr>
          <p:spPr bwMode="gray">
            <a:xfrm>
              <a:off x="369413" y="784052"/>
              <a:ext cx="6829332" cy="0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844083">
                <a:defRPr/>
              </a:pPr>
              <a:endParaRPr lang="en-US" sz="1662" ker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34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9"/>
          <p:cNvSpPr txBox="1">
            <a:spLocks noChangeArrowheads="1"/>
          </p:cNvSpPr>
          <p:nvPr/>
        </p:nvSpPr>
        <p:spPr bwMode="gray">
          <a:xfrm>
            <a:off x="274320" y="830838"/>
            <a:ext cx="58613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defTabSz="844083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853" y="1384216"/>
            <a:ext cx="6105688" cy="5063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4320" y="274422"/>
            <a:ext cx="6924425" cy="600164"/>
            <a:chOff x="274320" y="274422"/>
            <a:chExt cx="6924425" cy="600164"/>
          </a:xfrm>
        </p:grpSpPr>
        <p:sp>
          <p:nvSpPr>
            <p:cNvPr id="6" name="Text Box 269"/>
            <p:cNvSpPr txBox="1">
              <a:spLocks noChangeArrowheads="1"/>
            </p:cNvSpPr>
            <p:nvPr/>
          </p:nvSpPr>
          <p:spPr bwMode="gray">
            <a:xfrm>
              <a:off x="274320" y="274422"/>
              <a:ext cx="3153809" cy="600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44083"/>
              <a:r>
                <a:rPr lang="en-US" altLang="en-US" sz="33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RỜI CẢNG</a:t>
              </a:r>
            </a:p>
          </p:txBody>
        </p:sp>
        <p:sp>
          <p:nvSpPr>
            <p:cNvPr id="7" name="Line 260"/>
            <p:cNvSpPr>
              <a:spLocks noChangeShapeType="1"/>
            </p:cNvSpPr>
            <p:nvPr/>
          </p:nvSpPr>
          <p:spPr bwMode="gray">
            <a:xfrm>
              <a:off x="369413" y="784052"/>
              <a:ext cx="6829332" cy="0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844083">
                <a:defRPr/>
              </a:pPr>
              <a:endParaRPr lang="en-US" sz="1662" ker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6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9"/>
          <p:cNvSpPr txBox="1">
            <a:spLocks noChangeArrowheads="1"/>
          </p:cNvSpPr>
          <p:nvPr/>
        </p:nvSpPr>
        <p:spPr bwMode="gray">
          <a:xfrm>
            <a:off x="-214567" y="874586"/>
            <a:ext cx="45262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00100" lvl="1" indent="-342900" defTabSz="844083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91192" y="1420904"/>
            <a:ext cx="10752801" cy="5167538"/>
            <a:chOff x="856614" y="1276350"/>
            <a:chExt cx="10335261" cy="5167121"/>
          </a:xfrm>
        </p:grpSpPr>
        <p:grpSp>
          <p:nvGrpSpPr>
            <p:cNvPr id="11" name="Group 10"/>
            <p:cNvGrpSpPr/>
            <p:nvPr/>
          </p:nvGrpSpPr>
          <p:grpSpPr>
            <a:xfrm>
              <a:off x="856614" y="1276350"/>
              <a:ext cx="10335261" cy="5167121"/>
              <a:chOff x="370839" y="1734268"/>
              <a:chExt cx="9595781" cy="478540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0839" y="1734268"/>
                <a:ext cx="9595781" cy="478540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3107" y="2657306"/>
                <a:ext cx="2438095" cy="1523810"/>
              </a:xfrm>
              <a:prstGeom prst="rect">
                <a:avLst/>
              </a:prstGeom>
            </p:spPr>
          </p:pic>
          <p:sp>
            <p:nvSpPr>
              <p:cNvPr id="9" name="Up Arrow 8"/>
              <p:cNvSpPr/>
              <p:nvPr/>
            </p:nvSpPr>
            <p:spPr>
              <a:xfrm rot="2291512">
                <a:off x="6408673" y="3793998"/>
                <a:ext cx="374904" cy="512064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76950" y="4367158"/>
                <a:ext cx="336550" cy="3238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Arrow Connector 12"/>
            <p:cNvCxnSpPr>
              <a:endCxn id="16" idx="1"/>
            </p:cNvCxnSpPr>
            <p:nvPr/>
          </p:nvCxnSpPr>
          <p:spPr>
            <a:xfrm flipV="1">
              <a:off x="7970520" y="2287621"/>
              <a:ext cx="1443946" cy="661320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9" idx="1"/>
            </p:cNvCxnSpPr>
            <p:nvPr/>
          </p:nvCxnSpPr>
          <p:spPr>
            <a:xfrm flipV="1">
              <a:off x="8686800" y="3118618"/>
              <a:ext cx="727665" cy="305900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414466" y="1872122"/>
                  <a:ext cx="162124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u="sng" dirty="0" err="1">
                      <a:solidFill>
                        <a:srgbClr val="FFFF00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Đường</a:t>
                  </a:r>
                  <a:r>
                    <a:rPr lang="en-US" sz="1600" b="1" i="1" u="sng" dirty="0">
                      <a:solidFill>
                        <a:srgbClr val="FFFF00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 </a:t>
                  </a:r>
                  <a:r>
                    <a:rPr lang="en-US" sz="1600" b="1" i="1" u="sng" dirty="0" err="1">
                      <a:solidFill>
                        <a:srgbClr val="FFFF00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vàng</a:t>
                  </a:r>
                  <a:r>
                    <a:rPr lang="en-US" sz="1600" b="1" i="1" u="sng" dirty="0">
                      <a:solidFill>
                        <a:srgbClr val="FFFF00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: </a:t>
                  </a:r>
                  <a:r>
                    <a:rPr lang="en-US" sz="1600" dirty="0" err="1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Vận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 </a:t>
                  </a:r>
                  <a:r>
                    <a:rPr lang="en-US" sz="1600" dirty="0" err="1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tốc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 </a:t>
                  </a:r>
                  <a:r>
                    <a:rPr lang="en-US" sz="1600" dirty="0" err="1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trung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 </a:t>
                  </a:r>
                  <a:r>
                    <a:rPr lang="en-US" sz="1600" dirty="0" err="1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bình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" panose="02020603050405020304" pitchFamily="18" charset="0"/>
                        </a:rPr>
                        <m:t>≤</m:t>
                      </m:r>
                    </m:oMath>
                  </a14:m>
                  <a:r>
                    <a:rPr lang="en-US" sz="1600" dirty="0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 5 </a:t>
                  </a:r>
                  <a:r>
                    <a:rPr lang="en-US" sz="1600" dirty="0" err="1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hải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 lý/h</a:t>
                  </a: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4466" y="1872122"/>
                  <a:ext cx="1621243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2174" t="-2206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9414465" y="2703119"/>
                  <a:ext cx="162124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i="1" u="sng" dirty="0" err="1">
                      <a:solidFill>
                        <a:schemeClr val="accent6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Đường</a:t>
                  </a:r>
                  <a:r>
                    <a:rPr lang="en-US" sz="1600" b="1" i="1" u="sng" dirty="0">
                      <a:solidFill>
                        <a:schemeClr val="accent6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 </a:t>
                  </a:r>
                  <a:r>
                    <a:rPr lang="en-US" sz="1600" b="1" i="1" u="sng" dirty="0" err="1">
                      <a:solidFill>
                        <a:schemeClr val="accent6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đỏ</a:t>
                  </a:r>
                  <a:r>
                    <a:rPr lang="en-US" sz="1600" b="1" i="1" u="sng" dirty="0">
                      <a:solidFill>
                        <a:schemeClr val="accent6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: </a:t>
                  </a:r>
                </a:p>
                <a:p>
                  <a:r>
                    <a:rPr lang="en-US" sz="1600" dirty="0" err="1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Vận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 </a:t>
                  </a:r>
                  <a:r>
                    <a:rPr lang="en-US" sz="1600" dirty="0" err="1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tốc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 </a:t>
                  </a:r>
                  <a:r>
                    <a:rPr lang="en-US" sz="1600" dirty="0" err="1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trung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 </a:t>
                  </a:r>
                  <a:r>
                    <a:rPr lang="en-US" sz="1600" dirty="0" err="1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bình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&gt;</m:t>
                      </m:r>
                    </m:oMath>
                  </a14:m>
                  <a:r>
                    <a:rPr lang="en-US" sz="1600" dirty="0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 5 </a:t>
                  </a:r>
                  <a:r>
                    <a:rPr lang="en-US" sz="1600" dirty="0" err="1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hải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Times" panose="02020603050405020304" pitchFamily="18" charset="0"/>
                      <a:cs typeface="Times" panose="02020603050405020304" pitchFamily="18" charset="0"/>
                    </a:rPr>
                    <a:t> lý/h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4465" y="2703119"/>
                  <a:ext cx="1621243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2174" t="-2206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ight Arrow 22"/>
          <p:cNvSpPr/>
          <p:nvPr/>
        </p:nvSpPr>
        <p:spPr>
          <a:xfrm>
            <a:off x="8590202" y="4206097"/>
            <a:ext cx="612648" cy="5029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367265" y="4039808"/>
            <a:ext cx="1857739" cy="1042416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Nhận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biết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tàu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đang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đánh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hay di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chuyển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do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74320" y="274422"/>
            <a:ext cx="6924425" cy="600164"/>
            <a:chOff x="274320" y="274422"/>
            <a:chExt cx="6924425" cy="600164"/>
          </a:xfrm>
        </p:grpSpPr>
        <p:sp>
          <p:nvSpPr>
            <p:cNvPr id="17" name="Text Box 269"/>
            <p:cNvSpPr txBox="1">
              <a:spLocks noChangeArrowheads="1"/>
            </p:cNvSpPr>
            <p:nvPr/>
          </p:nvSpPr>
          <p:spPr bwMode="gray">
            <a:xfrm>
              <a:off x="274320" y="274422"/>
              <a:ext cx="6924425" cy="600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44083"/>
              <a:r>
                <a:rPr lang="en-US" altLang="en-US" sz="33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TRONG CHUYẾN BIỂN</a:t>
              </a:r>
            </a:p>
          </p:txBody>
        </p:sp>
        <p:sp>
          <p:nvSpPr>
            <p:cNvPr id="18" name="Line 260"/>
            <p:cNvSpPr>
              <a:spLocks noChangeShapeType="1"/>
            </p:cNvSpPr>
            <p:nvPr/>
          </p:nvSpPr>
          <p:spPr bwMode="gray">
            <a:xfrm>
              <a:off x="369413" y="784052"/>
              <a:ext cx="6829332" cy="0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844083">
                <a:defRPr/>
              </a:pPr>
              <a:endParaRPr lang="en-US" sz="1662" ker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0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9"/>
          <p:cNvSpPr txBox="1">
            <a:spLocks noChangeArrowheads="1"/>
          </p:cNvSpPr>
          <p:nvPr/>
        </p:nvSpPr>
        <p:spPr bwMode="gray">
          <a:xfrm>
            <a:off x="-214567" y="874586"/>
            <a:ext cx="82993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00100" lvl="1" indent="-342900" defTabSz="844083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" y="274422"/>
            <a:ext cx="6924425" cy="600164"/>
            <a:chOff x="274320" y="274422"/>
            <a:chExt cx="6924425" cy="600164"/>
          </a:xfrm>
        </p:grpSpPr>
        <p:sp>
          <p:nvSpPr>
            <p:cNvPr id="17" name="Text Box 269"/>
            <p:cNvSpPr txBox="1">
              <a:spLocks noChangeArrowheads="1"/>
            </p:cNvSpPr>
            <p:nvPr/>
          </p:nvSpPr>
          <p:spPr bwMode="gray">
            <a:xfrm>
              <a:off x="274320" y="274422"/>
              <a:ext cx="6924425" cy="600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44083"/>
              <a:r>
                <a:rPr lang="en-US" altLang="en-US" sz="33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TRONG CHUYẾN BIỂN</a:t>
              </a:r>
            </a:p>
          </p:txBody>
        </p:sp>
        <p:sp>
          <p:nvSpPr>
            <p:cNvPr id="18" name="Line 260"/>
            <p:cNvSpPr>
              <a:spLocks noChangeShapeType="1"/>
            </p:cNvSpPr>
            <p:nvPr/>
          </p:nvSpPr>
          <p:spPr bwMode="gray">
            <a:xfrm>
              <a:off x="369413" y="784052"/>
              <a:ext cx="6829332" cy="0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844083">
                <a:defRPr/>
              </a:pPr>
              <a:endParaRPr lang="en-US" sz="1662" ker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29"/>
            <a:ext cx="12192000" cy="551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9"/>
          <p:cNvSpPr txBox="1">
            <a:spLocks noChangeArrowheads="1"/>
          </p:cNvSpPr>
          <p:nvPr/>
        </p:nvSpPr>
        <p:spPr bwMode="gray">
          <a:xfrm>
            <a:off x="487108" y="274422"/>
            <a:ext cx="3153809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/>
            <a:r>
              <a:rPr lang="en-US" altLang="en-US" sz="33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CẬP CẢNG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108" y="1119245"/>
            <a:ext cx="950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Kiểm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tra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và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trạng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nối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hệ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thống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GSTC?</a:t>
            </a:r>
          </a:p>
        </p:txBody>
      </p:sp>
      <p:sp>
        <p:nvSpPr>
          <p:cNvPr id="7" name="Line 260"/>
          <p:cNvSpPr>
            <a:spLocks noChangeShapeType="1"/>
          </p:cNvSpPr>
          <p:nvPr/>
        </p:nvSpPr>
        <p:spPr bwMode="gray">
          <a:xfrm>
            <a:off x="487108" y="874586"/>
            <a:ext cx="6829332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88" y="1628576"/>
            <a:ext cx="5481590" cy="5043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172" y="1628576"/>
            <a:ext cx="6090761" cy="50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5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9"/>
          <p:cNvSpPr txBox="1">
            <a:spLocks noChangeArrowheads="1"/>
          </p:cNvSpPr>
          <p:nvPr/>
        </p:nvSpPr>
        <p:spPr bwMode="gray">
          <a:xfrm>
            <a:off x="274320" y="274422"/>
            <a:ext cx="3153809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/>
            <a:r>
              <a:rPr lang="en-US" altLang="en-US" sz="33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CẬP CẢNG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" y="964426"/>
            <a:ext cx="536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Cho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phép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cập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cảng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Nhật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ký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hành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3" y="1684063"/>
            <a:ext cx="11313915" cy="137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949" y="3382151"/>
            <a:ext cx="3612947" cy="3208813"/>
          </a:xfrm>
          <a:prstGeom prst="rect">
            <a:avLst/>
          </a:prstGeom>
        </p:spPr>
      </p:pic>
      <p:sp>
        <p:nvSpPr>
          <p:cNvPr id="7" name="Line 260"/>
          <p:cNvSpPr>
            <a:spLocks noChangeShapeType="1"/>
          </p:cNvSpPr>
          <p:nvPr/>
        </p:nvSpPr>
        <p:spPr bwMode="gray">
          <a:xfrm>
            <a:off x="369413" y="784052"/>
            <a:ext cx="6829332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7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9"/>
          <p:cNvSpPr txBox="1">
            <a:spLocks noChangeArrowheads="1"/>
          </p:cNvSpPr>
          <p:nvPr/>
        </p:nvSpPr>
        <p:spPr bwMode="gray">
          <a:xfrm>
            <a:off x="274320" y="830838"/>
            <a:ext cx="58613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defTabSz="844083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853" y="1384216"/>
            <a:ext cx="6105688" cy="5063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4320" y="230674"/>
            <a:ext cx="6924425" cy="600164"/>
            <a:chOff x="274320" y="230674"/>
            <a:chExt cx="6924425" cy="600164"/>
          </a:xfrm>
        </p:grpSpPr>
        <p:sp>
          <p:nvSpPr>
            <p:cNvPr id="6" name="Text Box 269"/>
            <p:cNvSpPr txBox="1">
              <a:spLocks noChangeArrowheads="1"/>
            </p:cNvSpPr>
            <p:nvPr/>
          </p:nvSpPr>
          <p:spPr bwMode="gray">
            <a:xfrm>
              <a:off x="274320" y="230674"/>
              <a:ext cx="3153809" cy="600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44083"/>
              <a:r>
                <a:rPr lang="en-US" altLang="en-US" sz="33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CẬP CẢNG</a:t>
              </a:r>
            </a:p>
          </p:txBody>
        </p:sp>
        <p:sp>
          <p:nvSpPr>
            <p:cNvPr id="7" name="Line 260"/>
            <p:cNvSpPr>
              <a:spLocks noChangeShapeType="1"/>
            </p:cNvSpPr>
            <p:nvPr/>
          </p:nvSpPr>
          <p:spPr bwMode="gray">
            <a:xfrm>
              <a:off x="369413" y="784052"/>
              <a:ext cx="6829332" cy="0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844083">
                <a:defRPr/>
              </a:pPr>
              <a:endParaRPr lang="en-US" sz="1662" ker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3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9"/>
          <p:cNvSpPr txBox="1">
            <a:spLocks noChangeArrowheads="1"/>
          </p:cNvSpPr>
          <p:nvPr/>
        </p:nvSpPr>
        <p:spPr bwMode="gray">
          <a:xfrm>
            <a:off x="274320" y="830838"/>
            <a:ext cx="1129284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defTabSz="844083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Kiểm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Tra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Thời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Gian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Và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Địa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Điểm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RỜI/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Nhập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Cảng</a:t>
            </a:r>
            <a:endParaRPr lang="en-US" altLang="en-US" sz="2000" dirty="0">
              <a:solidFill>
                <a:schemeClr val="bg1"/>
              </a:solidFill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471" y="1370074"/>
            <a:ext cx="5346689" cy="4431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50" y="1370074"/>
            <a:ext cx="5346690" cy="44311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74320" y="230674"/>
            <a:ext cx="6924425" cy="600164"/>
            <a:chOff x="274320" y="230674"/>
            <a:chExt cx="6924425" cy="600164"/>
          </a:xfrm>
        </p:grpSpPr>
        <p:sp>
          <p:nvSpPr>
            <p:cNvPr id="9" name="Text Box 269"/>
            <p:cNvSpPr txBox="1">
              <a:spLocks noChangeArrowheads="1"/>
            </p:cNvSpPr>
            <p:nvPr/>
          </p:nvSpPr>
          <p:spPr bwMode="gray">
            <a:xfrm>
              <a:off x="274320" y="230674"/>
              <a:ext cx="3153809" cy="600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44083"/>
              <a:r>
                <a:rPr lang="en-US" altLang="en-US" sz="33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CẬP CẢNG</a:t>
              </a:r>
            </a:p>
          </p:txBody>
        </p:sp>
        <p:sp>
          <p:nvSpPr>
            <p:cNvPr id="10" name="Line 260"/>
            <p:cNvSpPr>
              <a:spLocks noChangeShapeType="1"/>
            </p:cNvSpPr>
            <p:nvPr/>
          </p:nvSpPr>
          <p:spPr bwMode="gray">
            <a:xfrm>
              <a:off x="369413" y="784052"/>
              <a:ext cx="6829332" cy="0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844083">
                <a:defRPr/>
              </a:pPr>
              <a:endParaRPr lang="en-US" sz="1662" ker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3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256"/>
          <p:cNvSpPr>
            <a:spLocks noChangeShapeType="1"/>
          </p:cNvSpPr>
          <p:nvPr/>
        </p:nvSpPr>
        <p:spPr bwMode="gray">
          <a:xfrm>
            <a:off x="2951566" y="2924462"/>
            <a:ext cx="6829332" cy="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Rectangle 257"/>
          <p:cNvSpPr>
            <a:spLocks noChangeArrowheads="1"/>
          </p:cNvSpPr>
          <p:nvPr/>
        </p:nvSpPr>
        <p:spPr bwMode="gray">
          <a:xfrm rot="3419336">
            <a:off x="2774129" y="2363870"/>
            <a:ext cx="442546" cy="505941"/>
          </a:xfrm>
          <a:prstGeom prst="rect">
            <a:avLst/>
          </a:prstGeom>
          <a:gradFill rotWithShape="1">
            <a:gsLst>
              <a:gs pos="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4F81BD"/>
            </a:extrusionClr>
          </a:sp3d>
        </p:spPr>
        <p:txBody>
          <a:bodyPr wrap="none" anchor="ctr">
            <a:flatTx/>
          </a:bodyPr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12" name="Text Box 259"/>
          <p:cNvSpPr txBox="1">
            <a:spLocks noChangeArrowheads="1"/>
          </p:cNvSpPr>
          <p:nvPr/>
        </p:nvSpPr>
        <p:spPr bwMode="gray">
          <a:xfrm>
            <a:off x="2826673" y="2388778"/>
            <a:ext cx="32857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44083"/>
            <a:r>
              <a:rPr lang="en-US" altLang="en-US" sz="2215" b="1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19" name="Line 260"/>
          <p:cNvSpPr>
            <a:spLocks noChangeShapeType="1"/>
          </p:cNvSpPr>
          <p:nvPr/>
        </p:nvSpPr>
        <p:spPr bwMode="gray">
          <a:xfrm>
            <a:off x="2940460" y="3759499"/>
            <a:ext cx="6829332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Rectangle 261"/>
          <p:cNvSpPr>
            <a:spLocks noChangeArrowheads="1"/>
          </p:cNvSpPr>
          <p:nvPr/>
        </p:nvSpPr>
        <p:spPr bwMode="gray">
          <a:xfrm rot="3419336">
            <a:off x="2774129" y="3221120"/>
            <a:ext cx="442546" cy="505941"/>
          </a:xfrm>
          <a:prstGeom prst="rect">
            <a:avLst/>
          </a:prstGeom>
          <a:gradFill rotWithShape="1">
            <a:gsLst>
              <a:gs pos="0">
                <a:srgbClr val="C0504D"/>
              </a:gs>
              <a:gs pos="100000">
                <a:srgbClr val="C0504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504D"/>
            </a:extrusionClr>
          </a:sp3d>
        </p:spPr>
        <p:txBody>
          <a:bodyPr wrap="none" anchor="ctr">
            <a:flatTx/>
          </a:bodyPr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15" name="Text Box 262"/>
          <p:cNvSpPr txBox="1">
            <a:spLocks noChangeArrowheads="1"/>
          </p:cNvSpPr>
          <p:nvPr/>
        </p:nvSpPr>
        <p:spPr bwMode="gray">
          <a:xfrm>
            <a:off x="2826673" y="3246028"/>
            <a:ext cx="501412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44083"/>
            <a:r>
              <a:rPr lang="en-US" altLang="en-US" sz="2215" b="1">
                <a:solidFill>
                  <a:srgbClr val="FFFFFF"/>
                </a:solidFill>
              </a:rPr>
              <a:t>II</a:t>
            </a:r>
          </a:p>
        </p:txBody>
      </p:sp>
      <p:sp>
        <p:nvSpPr>
          <p:cNvPr id="22" name="Line 263"/>
          <p:cNvSpPr>
            <a:spLocks noChangeShapeType="1"/>
          </p:cNvSpPr>
          <p:nvPr/>
        </p:nvSpPr>
        <p:spPr bwMode="gray">
          <a:xfrm>
            <a:off x="2964569" y="4604952"/>
            <a:ext cx="6827071" cy="1612"/>
          </a:xfrm>
          <a:prstGeom prst="line">
            <a:avLst/>
          </a:prstGeom>
          <a:noFill/>
          <a:ln w="25400">
            <a:solidFill>
              <a:schemeClr val="accent3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Rectangle 264"/>
          <p:cNvSpPr>
            <a:spLocks noChangeArrowheads="1"/>
          </p:cNvSpPr>
          <p:nvPr/>
        </p:nvSpPr>
        <p:spPr bwMode="gray">
          <a:xfrm rot="3419336">
            <a:off x="2774129" y="4068112"/>
            <a:ext cx="442546" cy="505941"/>
          </a:xfrm>
          <a:prstGeom prst="rect">
            <a:avLst/>
          </a:prstGeom>
          <a:gradFill rotWithShape="1">
            <a:gsLst>
              <a:gs pos="0">
                <a:srgbClr val="9BBB59"/>
              </a:gs>
              <a:gs pos="100000">
                <a:srgbClr val="9BBB5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BBB59"/>
            </a:extrusionClr>
          </a:sp3d>
        </p:spPr>
        <p:txBody>
          <a:bodyPr wrap="none" anchor="ctr">
            <a:flatTx/>
          </a:bodyPr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18" name="Text Box 265"/>
          <p:cNvSpPr txBox="1">
            <a:spLocks noChangeArrowheads="1"/>
          </p:cNvSpPr>
          <p:nvPr/>
        </p:nvSpPr>
        <p:spPr bwMode="gray">
          <a:xfrm>
            <a:off x="2826673" y="4093020"/>
            <a:ext cx="501412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44083"/>
            <a:r>
              <a:rPr lang="en-US" altLang="en-US" sz="2215" b="1" dirty="0">
                <a:solidFill>
                  <a:srgbClr val="FFFFFF"/>
                </a:solidFill>
              </a:rPr>
              <a:t>III</a:t>
            </a:r>
          </a:p>
        </p:txBody>
      </p:sp>
      <p:sp>
        <p:nvSpPr>
          <p:cNvPr id="28" name="Text Box 269"/>
          <p:cNvSpPr txBox="1">
            <a:spLocks noChangeArrowheads="1"/>
          </p:cNvSpPr>
          <p:nvPr/>
        </p:nvSpPr>
        <p:spPr bwMode="gray">
          <a:xfrm>
            <a:off x="3475881" y="2355836"/>
            <a:ext cx="5146335" cy="5043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/>
            <a:r>
              <a:rPr lang="en-US" altLang="en-US" sz="2677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HIỆN TRẠNG</a:t>
            </a:r>
          </a:p>
        </p:txBody>
      </p:sp>
      <p:sp>
        <p:nvSpPr>
          <p:cNvPr id="29" name="Text Box 270"/>
          <p:cNvSpPr txBox="1">
            <a:spLocks noChangeArrowheads="1"/>
          </p:cNvSpPr>
          <p:nvPr/>
        </p:nvSpPr>
        <p:spPr bwMode="gray">
          <a:xfrm>
            <a:off x="3475881" y="3121655"/>
            <a:ext cx="5146335" cy="5043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/>
            <a:r>
              <a:rPr lang="en-US" altLang="en-US" sz="2677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QUẢN LÝ RỜI/CẬP CẢNG</a:t>
            </a:r>
          </a:p>
        </p:txBody>
      </p:sp>
      <p:sp>
        <p:nvSpPr>
          <p:cNvPr id="30" name="Text Box 271"/>
          <p:cNvSpPr txBox="1">
            <a:spLocks noChangeArrowheads="1"/>
          </p:cNvSpPr>
          <p:nvPr/>
        </p:nvSpPr>
        <p:spPr bwMode="gray">
          <a:xfrm>
            <a:off x="3475880" y="4012784"/>
            <a:ext cx="6234178" cy="5043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/>
            <a:r>
              <a:rPr lang="en-US" altLang="en-US" sz="2677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LỢI ÍCH</a:t>
            </a:r>
          </a:p>
        </p:txBody>
      </p:sp>
      <p:sp>
        <p:nvSpPr>
          <p:cNvPr id="21526" name="Title 1"/>
          <p:cNvSpPr txBox="1">
            <a:spLocks/>
          </p:cNvSpPr>
          <p:nvPr/>
        </p:nvSpPr>
        <p:spPr bwMode="auto">
          <a:xfrm>
            <a:off x="3648434" y="1295248"/>
            <a:ext cx="4973782" cy="67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46" dirty="0">
                <a:solidFill>
                  <a:srgbClr val="002060"/>
                </a:solidFill>
                <a:latin typeface="Tahoma BOLD" panose="020B0804030504040204" pitchFamily="34" charset="0"/>
                <a:cs typeface="Tahoma BOLD" panose="020B0804030504040204" pitchFamily="34" charset="0"/>
              </a:rPr>
              <a:t>NỘI DUNG TRÌNH BÀY</a:t>
            </a:r>
          </a:p>
        </p:txBody>
      </p:sp>
      <p:sp>
        <p:nvSpPr>
          <p:cNvPr id="17" name="Line 263"/>
          <p:cNvSpPr>
            <a:spLocks noChangeShapeType="1"/>
          </p:cNvSpPr>
          <p:nvPr/>
        </p:nvSpPr>
        <p:spPr bwMode="gray">
          <a:xfrm>
            <a:off x="2995403" y="5415080"/>
            <a:ext cx="6827071" cy="1612"/>
          </a:xfrm>
          <a:prstGeom prst="line">
            <a:avLst/>
          </a:prstGeom>
          <a:noFill/>
          <a:ln w="25400">
            <a:solidFill>
              <a:schemeClr val="accent3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Rectangle 264"/>
          <p:cNvSpPr>
            <a:spLocks noChangeArrowheads="1"/>
          </p:cNvSpPr>
          <p:nvPr/>
        </p:nvSpPr>
        <p:spPr bwMode="gray">
          <a:xfrm rot="3419336">
            <a:off x="2804963" y="4878240"/>
            <a:ext cx="442546" cy="505941"/>
          </a:xfrm>
          <a:prstGeom prst="rect">
            <a:avLst/>
          </a:prstGeom>
          <a:gradFill rotWithShape="1">
            <a:gsLst>
              <a:gs pos="0">
                <a:srgbClr val="AC75D5"/>
              </a:gs>
              <a:gs pos="100000">
                <a:srgbClr val="7030A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A66BD3"/>
            </a:extrusionClr>
          </a:sp3d>
        </p:spPr>
        <p:txBody>
          <a:bodyPr wrap="none" anchor="ctr">
            <a:flatTx/>
          </a:bodyPr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Text Box 265"/>
          <p:cNvSpPr txBox="1">
            <a:spLocks noChangeArrowheads="1"/>
          </p:cNvSpPr>
          <p:nvPr/>
        </p:nvSpPr>
        <p:spPr bwMode="gray">
          <a:xfrm>
            <a:off x="2857507" y="4903148"/>
            <a:ext cx="501412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44083"/>
            <a:r>
              <a:rPr lang="en-US" altLang="en-US" sz="2215" b="1">
                <a:solidFill>
                  <a:srgbClr val="FFFFFF"/>
                </a:solidFill>
              </a:rPr>
              <a:t>IV</a:t>
            </a:r>
          </a:p>
        </p:txBody>
      </p:sp>
      <p:sp>
        <p:nvSpPr>
          <p:cNvPr id="24" name="Text Box 271"/>
          <p:cNvSpPr txBox="1">
            <a:spLocks noChangeArrowheads="1"/>
          </p:cNvSpPr>
          <p:nvPr/>
        </p:nvSpPr>
        <p:spPr bwMode="gray">
          <a:xfrm>
            <a:off x="3506714" y="4822912"/>
            <a:ext cx="6234178" cy="5043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/>
            <a:r>
              <a:rPr lang="en-US" altLang="en-US" sz="2677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DEMO VÀ THẢO LUẬN</a:t>
            </a:r>
          </a:p>
        </p:txBody>
      </p:sp>
    </p:spTree>
    <p:extLst>
      <p:ext uri="{BB962C8B-B14F-4D97-AF65-F5344CB8AC3E}">
        <p14:creationId xmlns:p14="http://schemas.microsoft.com/office/powerpoint/2010/main" val="1170817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512" grpId="0"/>
      <p:bldP spid="19" grpId="0" animBg="1"/>
      <p:bldP spid="20" grpId="0" animBg="1"/>
      <p:bldP spid="21515" grpId="0"/>
      <p:bldP spid="22" grpId="0" animBg="1"/>
      <p:bldP spid="23" grpId="0" animBg="1"/>
      <p:bldP spid="21518" grpId="0"/>
      <p:bldP spid="28" grpId="0"/>
      <p:bldP spid="29" grpId="0"/>
      <p:bldP spid="30" grpId="0"/>
      <p:bldP spid="17" grpId="0" animBg="1"/>
      <p:bldP spid="18" grpId="0" animBg="1"/>
      <p:bldP spid="21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9"/>
          <p:cNvSpPr txBox="1">
            <a:spLocks noChangeArrowheads="1"/>
          </p:cNvSpPr>
          <p:nvPr/>
        </p:nvSpPr>
        <p:spPr bwMode="gray">
          <a:xfrm>
            <a:off x="274320" y="793458"/>
            <a:ext cx="1129284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defTabSz="844083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So Sánh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Hành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Trình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Hệ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Thống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Và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Nhật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Ký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Đánh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Bắt</a:t>
            </a:r>
            <a:endParaRPr lang="en-US" altLang="en-US" sz="2000" dirty="0">
              <a:solidFill>
                <a:schemeClr val="bg1"/>
              </a:solidFill>
              <a:latin typeface="+mj-lt"/>
              <a:cs typeface="Tahoma" panose="020B0604030504040204" pitchFamily="34" charset="0"/>
            </a:endParaRPr>
          </a:p>
          <a:p>
            <a:pPr marL="1085850" lvl="1" indent="-342900" defTabSz="844083"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Sử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dụng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chức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năng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xem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hành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trình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để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xem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hành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trình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tàu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và so sánh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với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nhật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ký</a:t>
            </a:r>
            <a:endParaRPr lang="en-US" altLang="en-US" sz="2000" dirty="0">
              <a:solidFill>
                <a:schemeClr val="bg1"/>
              </a:solidFill>
              <a:latin typeface="+mj-lt"/>
              <a:cs typeface="Tahoma" panose="020B0604030504040204" pitchFamily="34" charset="0"/>
            </a:endParaRPr>
          </a:p>
          <a:p>
            <a:pPr marL="1085850" lvl="1" indent="-342900" defTabSz="844083"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Sự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dụng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chức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năng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vẽ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hình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để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so sánh 2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hành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trình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.</a:t>
            </a:r>
          </a:p>
          <a:p>
            <a:pPr lvl="1" indent="0" defTabSz="844083"/>
            <a:endParaRPr lang="en-US" altLang="en-US" sz="2000" dirty="0">
              <a:solidFill>
                <a:schemeClr val="bg1"/>
              </a:solidFill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253765" y="2351086"/>
            <a:ext cx="5943600" cy="3428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763" y="2163338"/>
            <a:ext cx="2722473" cy="41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6" y="1995369"/>
            <a:ext cx="3295238" cy="444761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4320" y="230674"/>
            <a:ext cx="6924425" cy="600164"/>
            <a:chOff x="274320" y="230674"/>
            <a:chExt cx="6924425" cy="600164"/>
          </a:xfrm>
        </p:grpSpPr>
        <p:sp>
          <p:nvSpPr>
            <p:cNvPr id="11" name="Text Box 269"/>
            <p:cNvSpPr txBox="1">
              <a:spLocks noChangeArrowheads="1"/>
            </p:cNvSpPr>
            <p:nvPr/>
          </p:nvSpPr>
          <p:spPr bwMode="gray">
            <a:xfrm>
              <a:off x="274320" y="230674"/>
              <a:ext cx="3153809" cy="600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44083"/>
              <a:r>
                <a:rPr lang="en-US" altLang="en-US" sz="33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CẬP CẢNG</a:t>
              </a:r>
            </a:p>
          </p:txBody>
        </p:sp>
        <p:sp>
          <p:nvSpPr>
            <p:cNvPr id="12" name="Line 260"/>
            <p:cNvSpPr>
              <a:spLocks noChangeShapeType="1"/>
            </p:cNvSpPr>
            <p:nvPr/>
          </p:nvSpPr>
          <p:spPr bwMode="gray">
            <a:xfrm>
              <a:off x="369413" y="784052"/>
              <a:ext cx="6829332" cy="0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844083">
                <a:defRPr/>
              </a:pPr>
              <a:endParaRPr lang="en-US" sz="1662" ker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406165" y="2503486"/>
            <a:ext cx="5943600" cy="34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9"/>
          <p:cNvSpPr txBox="1">
            <a:spLocks noChangeArrowheads="1"/>
          </p:cNvSpPr>
          <p:nvPr/>
        </p:nvSpPr>
        <p:spPr bwMode="gray">
          <a:xfrm>
            <a:off x="274320" y="793458"/>
            <a:ext cx="1129284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defTabSz="844083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So Sánh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Hành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Trình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Hệ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Thống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Và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Nhật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Ký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Đánh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Bắt</a:t>
            </a:r>
            <a:endParaRPr lang="en-US" altLang="en-US" sz="2000" dirty="0">
              <a:solidFill>
                <a:schemeClr val="bg1"/>
              </a:solidFill>
              <a:latin typeface="+mj-lt"/>
              <a:cs typeface="Tahoma" panose="020B0604030504040204" pitchFamily="34" charset="0"/>
            </a:endParaRPr>
          </a:p>
          <a:p>
            <a:pPr marL="1085850" lvl="1" indent="-342900" defTabSz="844083"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Sử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dụng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chức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năng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xem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hành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trình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để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xem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hành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trình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tàu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và so sánh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với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nhật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ký</a:t>
            </a:r>
            <a:endParaRPr lang="en-US" altLang="en-US" sz="2000" dirty="0">
              <a:solidFill>
                <a:schemeClr val="bg1"/>
              </a:solidFill>
              <a:latin typeface="+mj-lt"/>
              <a:cs typeface="Tahoma" panose="020B0604030504040204" pitchFamily="34" charset="0"/>
            </a:endParaRPr>
          </a:p>
          <a:p>
            <a:pPr marL="1085850" lvl="1" indent="-342900" defTabSz="844083"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Sự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dụng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chức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năng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vẽ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hình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để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so sánh 2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hành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trình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(slide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sau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).</a:t>
            </a:r>
          </a:p>
          <a:p>
            <a:pPr lvl="1" indent="0" defTabSz="844083"/>
            <a:endParaRPr lang="en-US" altLang="en-US" sz="2000" dirty="0">
              <a:solidFill>
                <a:schemeClr val="bg1"/>
              </a:solidFill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253765" y="2351086"/>
            <a:ext cx="5943600" cy="3428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763" y="2163338"/>
            <a:ext cx="2722473" cy="41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6" y="1995369"/>
            <a:ext cx="3295238" cy="444761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4320" y="230674"/>
            <a:ext cx="6924425" cy="600164"/>
            <a:chOff x="274320" y="230674"/>
            <a:chExt cx="6924425" cy="600164"/>
          </a:xfrm>
        </p:grpSpPr>
        <p:sp>
          <p:nvSpPr>
            <p:cNvPr id="11" name="Text Box 269"/>
            <p:cNvSpPr txBox="1">
              <a:spLocks noChangeArrowheads="1"/>
            </p:cNvSpPr>
            <p:nvPr/>
          </p:nvSpPr>
          <p:spPr bwMode="gray">
            <a:xfrm>
              <a:off x="274320" y="230674"/>
              <a:ext cx="3153809" cy="600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44083"/>
              <a:r>
                <a:rPr lang="en-US" altLang="en-US" sz="33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CẬP CẢNG</a:t>
              </a:r>
            </a:p>
          </p:txBody>
        </p:sp>
        <p:sp>
          <p:nvSpPr>
            <p:cNvPr id="12" name="Line 260"/>
            <p:cNvSpPr>
              <a:spLocks noChangeShapeType="1"/>
            </p:cNvSpPr>
            <p:nvPr/>
          </p:nvSpPr>
          <p:spPr bwMode="gray">
            <a:xfrm>
              <a:off x="369413" y="784052"/>
              <a:ext cx="6829332" cy="0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844083">
                <a:defRPr/>
              </a:pPr>
              <a:endParaRPr lang="en-US" sz="1662" ker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406165" y="2503486"/>
            <a:ext cx="5943600" cy="34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69"/>
          <p:cNvSpPr txBox="1">
            <a:spLocks noChangeArrowheads="1"/>
          </p:cNvSpPr>
          <p:nvPr/>
        </p:nvSpPr>
        <p:spPr bwMode="gray">
          <a:xfrm>
            <a:off x="274319" y="983488"/>
            <a:ext cx="116309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defTabSz="844083">
              <a:buFont typeface="Wingdings" panose="05000000000000000000" pitchFamily="2" charset="2"/>
              <a:buChar char="Ø"/>
            </a:pPr>
            <a:r>
              <a:rPr lang="vi-VN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Sử dụng Công cụ 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vi-VN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Vẽ hình 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vi-VN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Nhập tọa độ (để vẽ hành trình tương đối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dựa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vào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số</a:t>
            </a:r>
            <a:r>
              <a:rPr lang="en-US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liệu</a:t>
            </a:r>
            <a:r>
              <a:rPr lang="vi-VN" altLang="en-US" sz="20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Tàu cung cấp)</a:t>
            </a:r>
            <a:endParaRPr lang="en-US" altLang="en-US" sz="2000" dirty="0">
              <a:solidFill>
                <a:schemeClr val="bg1"/>
              </a:solidFill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26471" y="1933417"/>
            <a:ext cx="6203315" cy="421005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7126687" y="2446398"/>
            <a:ext cx="4327693" cy="33981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4320" y="230674"/>
            <a:ext cx="6924425" cy="600164"/>
            <a:chOff x="274320" y="230674"/>
            <a:chExt cx="6924425" cy="600164"/>
          </a:xfrm>
        </p:grpSpPr>
        <p:sp>
          <p:nvSpPr>
            <p:cNvPr id="6" name="Text Box 269"/>
            <p:cNvSpPr txBox="1">
              <a:spLocks noChangeArrowheads="1"/>
            </p:cNvSpPr>
            <p:nvPr/>
          </p:nvSpPr>
          <p:spPr bwMode="gray">
            <a:xfrm>
              <a:off x="274320" y="230674"/>
              <a:ext cx="3153809" cy="600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44083"/>
              <a:r>
                <a:rPr lang="en-US" altLang="en-US" sz="33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CẬP CẢNG</a:t>
              </a:r>
            </a:p>
          </p:txBody>
        </p:sp>
        <p:sp>
          <p:nvSpPr>
            <p:cNvPr id="8" name="Line 260"/>
            <p:cNvSpPr>
              <a:spLocks noChangeShapeType="1"/>
            </p:cNvSpPr>
            <p:nvPr/>
          </p:nvSpPr>
          <p:spPr bwMode="gray">
            <a:xfrm>
              <a:off x="369413" y="784052"/>
              <a:ext cx="6829332" cy="0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844083">
                <a:defRPr/>
              </a:pPr>
              <a:endParaRPr lang="en-US" sz="1662" ker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0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263"/>
          <p:cNvSpPr>
            <a:spLocks noChangeShapeType="1"/>
          </p:cNvSpPr>
          <p:nvPr/>
        </p:nvSpPr>
        <p:spPr bwMode="gray">
          <a:xfrm>
            <a:off x="2964569" y="3658468"/>
            <a:ext cx="6827071" cy="1612"/>
          </a:xfrm>
          <a:prstGeom prst="line">
            <a:avLst/>
          </a:prstGeom>
          <a:noFill/>
          <a:ln w="25400">
            <a:solidFill>
              <a:schemeClr val="accent3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Rectangle 264"/>
          <p:cNvSpPr>
            <a:spLocks noChangeArrowheads="1"/>
          </p:cNvSpPr>
          <p:nvPr/>
        </p:nvSpPr>
        <p:spPr bwMode="gray">
          <a:xfrm rot="3419336">
            <a:off x="2774129" y="3121628"/>
            <a:ext cx="442546" cy="505941"/>
          </a:xfrm>
          <a:prstGeom prst="rect">
            <a:avLst/>
          </a:prstGeom>
          <a:gradFill rotWithShape="1">
            <a:gsLst>
              <a:gs pos="0">
                <a:srgbClr val="9BBB59"/>
              </a:gs>
              <a:gs pos="100000">
                <a:srgbClr val="9BBB5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BBB59"/>
            </a:extrusionClr>
          </a:sp3d>
        </p:spPr>
        <p:txBody>
          <a:bodyPr wrap="none" anchor="ctr">
            <a:flatTx/>
          </a:bodyPr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18" name="Text Box 265"/>
          <p:cNvSpPr txBox="1">
            <a:spLocks noChangeArrowheads="1"/>
          </p:cNvSpPr>
          <p:nvPr/>
        </p:nvSpPr>
        <p:spPr bwMode="gray">
          <a:xfrm>
            <a:off x="2826673" y="3146536"/>
            <a:ext cx="501412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44083"/>
            <a:r>
              <a:rPr lang="en-US" altLang="en-US" sz="2215" b="1">
                <a:solidFill>
                  <a:srgbClr val="FFFFFF"/>
                </a:solidFill>
              </a:rPr>
              <a:t>III</a:t>
            </a:r>
          </a:p>
        </p:txBody>
      </p:sp>
      <p:sp>
        <p:nvSpPr>
          <p:cNvPr id="30" name="Text Box 271"/>
          <p:cNvSpPr txBox="1">
            <a:spLocks noChangeArrowheads="1"/>
          </p:cNvSpPr>
          <p:nvPr/>
        </p:nvSpPr>
        <p:spPr bwMode="gray">
          <a:xfrm>
            <a:off x="3475880" y="3066300"/>
            <a:ext cx="6234178" cy="5043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/>
            <a:r>
              <a:rPr lang="en-US" altLang="en-US" sz="2677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LỢI ÍCH </a:t>
            </a:r>
          </a:p>
        </p:txBody>
      </p:sp>
    </p:spTree>
    <p:extLst>
      <p:ext uri="{BB962C8B-B14F-4D97-AF65-F5344CB8AC3E}">
        <p14:creationId xmlns:p14="http://schemas.microsoft.com/office/powerpoint/2010/main" val="1549821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151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69"/>
          <p:cNvSpPr txBox="1">
            <a:spLocks noChangeArrowheads="1"/>
          </p:cNvSpPr>
          <p:nvPr/>
        </p:nvSpPr>
        <p:spPr bwMode="gray">
          <a:xfrm>
            <a:off x="653086" y="623522"/>
            <a:ext cx="6520826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/>
            <a:r>
              <a:rPr lang="en-US" altLang="en-US" sz="33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LỢI ÍCH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3086" y="1385180"/>
            <a:ext cx="9785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+mj-lt"/>
              </a:rPr>
              <a:t>Quản lý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chuyến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biển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tàu</a:t>
            </a:r>
            <a:endParaRPr lang="en-US" sz="28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+mj-lt"/>
              </a:rPr>
              <a:t>Hỗ</a:t>
            </a:r>
            <a:r>
              <a:rPr lang="en-US" sz="2800" dirty="0">
                <a:latin typeface="+mj-lt"/>
              </a:rPr>
              <a:t> trợ </a:t>
            </a:r>
            <a:r>
              <a:rPr lang="en-US" sz="2800" dirty="0" err="1">
                <a:latin typeface="+mj-lt"/>
              </a:rPr>
              <a:t>ngư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dân</a:t>
            </a:r>
            <a:r>
              <a:rPr lang="en-US" sz="2800" dirty="0">
                <a:latin typeface="+mj-lt"/>
              </a:rPr>
              <a:t> và </a:t>
            </a:r>
            <a:r>
              <a:rPr lang="en-US" sz="2800" dirty="0" err="1">
                <a:latin typeface="+mj-lt"/>
              </a:rPr>
              <a:t>cơ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quản</a:t>
            </a:r>
            <a:r>
              <a:rPr lang="en-US" sz="2800" dirty="0">
                <a:latin typeface="+mj-lt"/>
              </a:rPr>
              <a:t> lý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kiểm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tàu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cảng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cập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cảng</a:t>
            </a:r>
            <a:endParaRPr lang="en-US" sz="28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+mj-lt"/>
              </a:rPr>
              <a:t>Tiết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dân</a:t>
            </a:r>
            <a:endParaRPr lang="en-US" sz="28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+mj-lt"/>
              </a:rPr>
              <a:t>Cung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cấp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cụ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ích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hỗ</a:t>
            </a:r>
            <a:r>
              <a:rPr lang="en-US" sz="2800" dirty="0">
                <a:latin typeface="+mj-lt"/>
              </a:rPr>
              <a:t> trợ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chóng</a:t>
            </a:r>
            <a:endParaRPr lang="en-US" sz="28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+mj-lt"/>
              </a:rPr>
              <a:t>Tối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ưu</a:t>
            </a:r>
            <a:r>
              <a:rPr lang="en-US" sz="2800" dirty="0">
                <a:latin typeface="+mj-lt"/>
              </a:rPr>
              <a:t> qui </a:t>
            </a:r>
            <a:r>
              <a:rPr lang="en-US" sz="2800" dirty="0" err="1">
                <a:latin typeface="+mj-lt"/>
              </a:rPr>
              <a:t>trình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thời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quản</a:t>
            </a:r>
            <a:r>
              <a:rPr lang="en-US" sz="2800" dirty="0">
                <a:latin typeface="+mj-lt"/>
              </a:rPr>
              <a:t> lý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+mj-lt"/>
              </a:rPr>
              <a:t>Cung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cấp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thông</a:t>
            </a:r>
            <a:r>
              <a:rPr lang="en-US" sz="2800" dirty="0">
                <a:latin typeface="+mj-lt"/>
              </a:rPr>
              <a:t> tin </a:t>
            </a:r>
            <a:r>
              <a:rPr lang="en-US" sz="2800" dirty="0" err="1">
                <a:latin typeface="+mj-lt"/>
              </a:rPr>
              <a:t>chính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quản</a:t>
            </a:r>
            <a:r>
              <a:rPr lang="en-US" sz="2800" dirty="0">
                <a:latin typeface="+mj-lt"/>
              </a:rPr>
              <a:t> lý </a:t>
            </a:r>
            <a:r>
              <a:rPr lang="en-US" sz="2800" dirty="0" err="1">
                <a:latin typeface="+mj-lt"/>
              </a:rPr>
              <a:t>xử</a:t>
            </a:r>
            <a:r>
              <a:rPr lang="en-US" sz="2800" dirty="0">
                <a:latin typeface="+mj-lt"/>
              </a:rPr>
              <a:t> lý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vi phạm</a:t>
            </a:r>
          </a:p>
        </p:txBody>
      </p:sp>
    </p:spTree>
    <p:extLst>
      <p:ext uri="{BB962C8B-B14F-4D97-AF65-F5344CB8AC3E}">
        <p14:creationId xmlns:p14="http://schemas.microsoft.com/office/powerpoint/2010/main" val="34401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263"/>
          <p:cNvSpPr>
            <a:spLocks noChangeShapeType="1"/>
          </p:cNvSpPr>
          <p:nvPr/>
        </p:nvSpPr>
        <p:spPr bwMode="gray">
          <a:xfrm>
            <a:off x="2995402" y="3573580"/>
            <a:ext cx="6827071" cy="1612"/>
          </a:xfrm>
          <a:prstGeom prst="line">
            <a:avLst/>
          </a:prstGeom>
          <a:noFill/>
          <a:ln w="25400">
            <a:solidFill>
              <a:schemeClr val="accent3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Rectangle 264"/>
          <p:cNvSpPr>
            <a:spLocks noChangeArrowheads="1"/>
          </p:cNvSpPr>
          <p:nvPr/>
        </p:nvSpPr>
        <p:spPr bwMode="gray">
          <a:xfrm rot="3419336">
            <a:off x="2804962" y="3036740"/>
            <a:ext cx="442546" cy="505941"/>
          </a:xfrm>
          <a:prstGeom prst="rect">
            <a:avLst/>
          </a:prstGeom>
          <a:gradFill rotWithShape="1">
            <a:gsLst>
              <a:gs pos="0">
                <a:srgbClr val="AC75D5"/>
              </a:gs>
              <a:gs pos="100000">
                <a:srgbClr val="7030A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A66BD3"/>
            </a:extrusionClr>
          </a:sp3d>
        </p:spPr>
        <p:txBody>
          <a:bodyPr wrap="none" anchor="ctr">
            <a:flatTx/>
          </a:bodyPr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Text Box 265"/>
          <p:cNvSpPr txBox="1">
            <a:spLocks noChangeArrowheads="1"/>
          </p:cNvSpPr>
          <p:nvPr/>
        </p:nvSpPr>
        <p:spPr bwMode="gray">
          <a:xfrm>
            <a:off x="2857506" y="3061648"/>
            <a:ext cx="501412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44083"/>
            <a:r>
              <a:rPr lang="en-US" altLang="en-US" sz="2215" b="1">
                <a:solidFill>
                  <a:srgbClr val="FFFFFF"/>
                </a:solidFill>
              </a:rPr>
              <a:t>IV</a:t>
            </a:r>
          </a:p>
        </p:txBody>
      </p:sp>
      <p:sp>
        <p:nvSpPr>
          <p:cNvPr id="24" name="Text Box 271"/>
          <p:cNvSpPr txBox="1">
            <a:spLocks noChangeArrowheads="1"/>
          </p:cNvSpPr>
          <p:nvPr/>
        </p:nvSpPr>
        <p:spPr bwMode="gray">
          <a:xfrm>
            <a:off x="3506713" y="2981412"/>
            <a:ext cx="6234178" cy="5043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/>
            <a:r>
              <a:rPr lang="en-US" altLang="en-US" sz="2677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DEMO VÀ THẢO LUẬN</a:t>
            </a:r>
          </a:p>
        </p:txBody>
      </p:sp>
    </p:spTree>
    <p:extLst>
      <p:ext uri="{BB962C8B-B14F-4D97-AF65-F5344CB8AC3E}">
        <p14:creationId xmlns:p14="http://schemas.microsoft.com/office/powerpoint/2010/main" val="579445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050"/>
            <a:ext cx="8772852" cy="3513533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00461" y="4093311"/>
            <a:ext cx="5823207" cy="8489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77885" tIns="40500" rIns="77885" bIns="40500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tabLst>
                <a:tab pos="0" algn="l"/>
                <a:tab pos="857250" algn="l"/>
                <a:tab pos="1714500" algn="l"/>
                <a:tab pos="2571750" algn="l"/>
                <a:tab pos="3429000" algn="l"/>
                <a:tab pos="4286250" algn="l"/>
                <a:tab pos="5143500" algn="l"/>
                <a:tab pos="6000750" algn="l"/>
                <a:tab pos="6858000" algn="l"/>
                <a:tab pos="7715250" algn="l"/>
                <a:tab pos="8572500" algn="l"/>
                <a:tab pos="9429750" algn="l"/>
              </a:tabLst>
              <a:defRPr sz="3600">
                <a:solidFill>
                  <a:srgbClr val="003366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tabLst>
                <a:tab pos="0" algn="l"/>
                <a:tab pos="857250" algn="l"/>
                <a:tab pos="1714500" algn="l"/>
                <a:tab pos="2571750" algn="l"/>
                <a:tab pos="3429000" algn="l"/>
                <a:tab pos="4286250" algn="l"/>
                <a:tab pos="5143500" algn="l"/>
                <a:tab pos="6000750" algn="l"/>
                <a:tab pos="6858000" algn="l"/>
                <a:tab pos="7715250" algn="l"/>
                <a:tab pos="8572500" algn="l"/>
                <a:tab pos="9429750" algn="l"/>
              </a:tabLst>
              <a:defRPr sz="3200">
                <a:solidFill>
                  <a:srgbClr val="003399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tabLst>
                <a:tab pos="0" algn="l"/>
                <a:tab pos="857250" algn="l"/>
                <a:tab pos="1714500" algn="l"/>
                <a:tab pos="2571750" algn="l"/>
                <a:tab pos="3429000" algn="l"/>
                <a:tab pos="4286250" algn="l"/>
                <a:tab pos="5143500" algn="l"/>
                <a:tab pos="6000750" algn="l"/>
                <a:tab pos="6858000" algn="l"/>
                <a:tab pos="7715250" algn="l"/>
                <a:tab pos="8572500" algn="l"/>
                <a:tab pos="9429750" algn="l"/>
              </a:tabLst>
              <a:defRPr sz="2800">
                <a:solidFill>
                  <a:srgbClr val="A8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Blip>
                <a:blip r:embed="rId6"/>
              </a:buBlip>
              <a:tabLst>
                <a:tab pos="0" algn="l"/>
                <a:tab pos="857250" algn="l"/>
                <a:tab pos="1714500" algn="l"/>
                <a:tab pos="2571750" algn="l"/>
                <a:tab pos="3429000" algn="l"/>
                <a:tab pos="4286250" algn="l"/>
                <a:tab pos="5143500" algn="l"/>
                <a:tab pos="6000750" algn="l"/>
                <a:tab pos="6858000" algn="l"/>
                <a:tab pos="7715250" algn="l"/>
                <a:tab pos="8572500" algn="l"/>
                <a:tab pos="9429750" algn="l"/>
              </a:tabLst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tabLst>
                <a:tab pos="0" algn="l"/>
                <a:tab pos="857250" algn="l"/>
                <a:tab pos="1714500" algn="l"/>
                <a:tab pos="2571750" algn="l"/>
                <a:tab pos="3429000" algn="l"/>
                <a:tab pos="4286250" algn="l"/>
                <a:tab pos="5143500" algn="l"/>
                <a:tab pos="6000750" algn="l"/>
                <a:tab pos="6858000" algn="l"/>
                <a:tab pos="7715250" algn="l"/>
                <a:tab pos="8572500" algn="l"/>
                <a:tab pos="94297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tabLst>
                <a:tab pos="0" algn="l"/>
                <a:tab pos="857250" algn="l"/>
                <a:tab pos="1714500" algn="l"/>
                <a:tab pos="2571750" algn="l"/>
                <a:tab pos="3429000" algn="l"/>
                <a:tab pos="4286250" algn="l"/>
                <a:tab pos="5143500" algn="l"/>
                <a:tab pos="6000750" algn="l"/>
                <a:tab pos="6858000" algn="l"/>
                <a:tab pos="7715250" algn="l"/>
                <a:tab pos="8572500" algn="l"/>
                <a:tab pos="94297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tabLst>
                <a:tab pos="0" algn="l"/>
                <a:tab pos="857250" algn="l"/>
                <a:tab pos="1714500" algn="l"/>
                <a:tab pos="2571750" algn="l"/>
                <a:tab pos="3429000" algn="l"/>
                <a:tab pos="4286250" algn="l"/>
                <a:tab pos="5143500" algn="l"/>
                <a:tab pos="6000750" algn="l"/>
                <a:tab pos="6858000" algn="l"/>
                <a:tab pos="7715250" algn="l"/>
                <a:tab pos="8572500" algn="l"/>
                <a:tab pos="94297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tabLst>
                <a:tab pos="0" algn="l"/>
                <a:tab pos="857250" algn="l"/>
                <a:tab pos="1714500" algn="l"/>
                <a:tab pos="2571750" algn="l"/>
                <a:tab pos="3429000" algn="l"/>
                <a:tab pos="4286250" algn="l"/>
                <a:tab pos="5143500" algn="l"/>
                <a:tab pos="6000750" algn="l"/>
                <a:tab pos="6858000" algn="l"/>
                <a:tab pos="7715250" algn="l"/>
                <a:tab pos="8572500" algn="l"/>
                <a:tab pos="94297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tabLst>
                <a:tab pos="0" algn="l"/>
                <a:tab pos="857250" algn="l"/>
                <a:tab pos="1714500" algn="l"/>
                <a:tab pos="2571750" algn="l"/>
                <a:tab pos="3429000" algn="l"/>
                <a:tab pos="4286250" algn="l"/>
                <a:tab pos="5143500" algn="l"/>
                <a:tab pos="6000750" algn="l"/>
                <a:tab pos="6858000" algn="l"/>
                <a:tab pos="7715250" algn="l"/>
                <a:tab pos="8572500" algn="l"/>
                <a:tab pos="94297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US" altLang="en-US" sz="4985" b="1" dirty="0" err="1">
                <a:solidFill>
                  <a:srgbClr val="00206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Trân</a:t>
            </a:r>
            <a:r>
              <a:rPr lang="en-US" altLang="en-US" sz="4985" b="1" dirty="0">
                <a:solidFill>
                  <a:srgbClr val="00206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985" b="1" dirty="0" err="1">
                <a:solidFill>
                  <a:srgbClr val="00206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trọng</a:t>
            </a:r>
            <a:r>
              <a:rPr lang="en-US" altLang="en-US" sz="4985" b="1" dirty="0">
                <a:solidFill>
                  <a:srgbClr val="00206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985" b="1" dirty="0" err="1">
                <a:solidFill>
                  <a:srgbClr val="00206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cảm</a:t>
            </a:r>
            <a:r>
              <a:rPr lang="en-US" altLang="en-US" sz="4985" b="1" dirty="0">
                <a:solidFill>
                  <a:srgbClr val="00206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985" b="1" dirty="0" err="1">
                <a:solidFill>
                  <a:srgbClr val="00206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ơn</a:t>
            </a:r>
            <a:r>
              <a:rPr lang="en-US" altLang="en-US" sz="4985" b="1" dirty="0">
                <a:solidFill>
                  <a:srgbClr val="00206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439163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56"/>
          <p:cNvSpPr>
            <a:spLocks noChangeShapeType="1"/>
          </p:cNvSpPr>
          <p:nvPr/>
        </p:nvSpPr>
        <p:spPr bwMode="gray">
          <a:xfrm flipV="1">
            <a:off x="1138115" y="1590393"/>
            <a:ext cx="6003608" cy="27527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Rectangle 257"/>
          <p:cNvSpPr>
            <a:spLocks noChangeArrowheads="1"/>
          </p:cNvSpPr>
          <p:nvPr/>
        </p:nvSpPr>
        <p:spPr bwMode="gray">
          <a:xfrm rot="3419336">
            <a:off x="891970" y="1088240"/>
            <a:ext cx="573180" cy="528711"/>
          </a:xfrm>
          <a:prstGeom prst="rect">
            <a:avLst/>
          </a:prstGeom>
          <a:gradFill rotWithShape="1">
            <a:gsLst>
              <a:gs pos="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4F81BD"/>
            </a:extrusionClr>
          </a:sp3d>
        </p:spPr>
        <p:txBody>
          <a:bodyPr wrap="none" anchor="ctr">
            <a:flatTx/>
          </a:bodyPr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Text Box 259"/>
          <p:cNvSpPr txBox="1">
            <a:spLocks noChangeArrowheads="1"/>
          </p:cNvSpPr>
          <p:nvPr/>
        </p:nvSpPr>
        <p:spPr bwMode="gray">
          <a:xfrm>
            <a:off x="965703" y="1040794"/>
            <a:ext cx="38824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44083"/>
            <a:r>
              <a:rPr lang="en-US" altLang="en-US" sz="25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" name="Text Box 269"/>
          <p:cNvSpPr txBox="1">
            <a:spLocks noChangeArrowheads="1"/>
          </p:cNvSpPr>
          <p:nvPr/>
        </p:nvSpPr>
        <p:spPr bwMode="gray">
          <a:xfrm>
            <a:off x="1628377" y="1006444"/>
            <a:ext cx="5513347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/>
            <a:r>
              <a:rPr lang="en-US" altLang="en-US" sz="33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HIỆN TRẠNG</a:t>
            </a:r>
          </a:p>
        </p:txBody>
      </p:sp>
      <p:pic>
        <p:nvPicPr>
          <p:cNvPr id="1026" name="Picture 2" descr="Kết quả hình ảnh cho đánh bắt thủy sả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" t="-7018" r="1152" b="37827"/>
          <a:stretch/>
        </p:blipFill>
        <p:spPr bwMode="auto">
          <a:xfrm>
            <a:off x="1556374" y="1736942"/>
            <a:ext cx="8779634" cy="412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87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ết quả hình ảnh cho đánh bắt cá xa b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08" y="1735706"/>
            <a:ext cx="5377089" cy="280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Kết quả hình ảnh cho đánh bắt cá xa b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22" y="2992785"/>
            <a:ext cx="4170254" cy="27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65703" y="1886121"/>
            <a:ext cx="3744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Thống</a:t>
            </a:r>
            <a:r>
              <a:rPr lang="en-US" alt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kê</a:t>
            </a:r>
            <a:r>
              <a:rPr lang="en-US" alt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109.000 </a:t>
            </a:r>
            <a:r>
              <a:rPr lang="en-US" alt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tàu</a:t>
            </a:r>
            <a:r>
              <a:rPr lang="en-US" alt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alt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alt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 đó tàu cá </a:t>
            </a:r>
            <a:r>
              <a:rPr lang="en-US" alt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alt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15 m </a:t>
            </a:r>
            <a:r>
              <a:rPr lang="en-US" alt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hơn</a:t>
            </a:r>
            <a:r>
              <a:rPr lang="en-US" alt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30.000 </a:t>
            </a:r>
            <a:r>
              <a:rPr lang="en-US" alt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tàu</a:t>
            </a:r>
            <a:endParaRPr lang="vi-VN" sz="20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4208" y="4689792"/>
            <a:ext cx="5490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Luật</a:t>
            </a:r>
            <a:r>
              <a:rPr lang="en-US" alt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Thủy</a:t>
            </a:r>
            <a:r>
              <a:rPr lang="en-US" alt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sản</a:t>
            </a:r>
            <a:r>
              <a:rPr lang="en-US" alt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2017</a:t>
            </a:r>
          </a:p>
          <a:p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Theo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mục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đ,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50: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giám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sát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hành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đối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chiều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dài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lớn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15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mét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trở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lên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quy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Chính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Phủ</a:t>
            </a:r>
            <a:endParaRPr lang="vi-VN" sz="20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 Box 269"/>
          <p:cNvSpPr txBox="1">
            <a:spLocks noChangeArrowheads="1"/>
          </p:cNvSpPr>
          <p:nvPr/>
        </p:nvSpPr>
        <p:spPr bwMode="gray">
          <a:xfrm>
            <a:off x="517283" y="786486"/>
            <a:ext cx="3153809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/>
            <a:r>
              <a:rPr lang="en-US" altLang="en-US" sz="33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HIỆN TRẠNG</a:t>
            </a:r>
            <a:endParaRPr lang="en-US" altLang="en-US" sz="33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50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209886" y="1655962"/>
            <a:ext cx="7349750" cy="182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lvl="1" algn="just"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Ngày</a:t>
            </a:r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23/10/2017, </a:t>
            </a:r>
            <a:r>
              <a:rPr lang="en-US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minh</a:t>
            </a:r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Châu</a:t>
            </a:r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Âu</a:t>
            </a:r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(EU) </a:t>
            </a:r>
            <a:r>
              <a:rPr lang="en-US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chính</a:t>
            </a:r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thức</a:t>
            </a:r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tuyên</a:t>
            </a:r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bố</a:t>
            </a:r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“</a:t>
            </a:r>
            <a:r>
              <a:rPr lang="en-US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rút</a:t>
            </a:r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thẻ</a:t>
            </a:r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vàng</a:t>
            </a:r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” </a:t>
            </a:r>
            <a:r>
              <a:rPr lang="vi-VN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với ngành thủy sản Việt Nam vì những nỗ lực của Việt Nam chưa đủ để chống khai thác bất hợp pháp.</a:t>
            </a:r>
            <a:endParaRPr lang="en-US" sz="16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90500" lvl="1" algn="just">
              <a:lnSpc>
                <a:spcPct val="120000"/>
              </a:lnSpc>
            </a:pP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Ngày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16-24/5/2018, EU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đánh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hệ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thống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giám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sát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tàu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chưa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đáp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ứng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yêu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trạng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vi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phạm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vùng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biển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còn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diễn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biến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phức</a:t>
            </a:r>
            <a:r>
              <a:rPr lang="en-US" altLang="zh-TW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tạp</a:t>
            </a:r>
            <a:endParaRPr lang="en-US" altLang="zh-TW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5D7D81-56A6-4D71-AA9A-46F322CD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795" y="3481074"/>
            <a:ext cx="8709018" cy="2517117"/>
          </a:xfrm>
          <a:prstGeom prst="rect">
            <a:avLst/>
          </a:prstGeom>
        </p:spPr>
      </p:pic>
      <p:sp>
        <p:nvSpPr>
          <p:cNvPr id="11" name="Text Box 269"/>
          <p:cNvSpPr txBox="1">
            <a:spLocks noChangeArrowheads="1"/>
          </p:cNvSpPr>
          <p:nvPr/>
        </p:nvSpPr>
        <p:spPr bwMode="gray">
          <a:xfrm>
            <a:off x="517283" y="786486"/>
            <a:ext cx="3153809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/>
            <a:r>
              <a:rPr lang="en-US" altLang="en-US" sz="33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THẺ VÀNG EC</a:t>
            </a:r>
          </a:p>
        </p:txBody>
      </p:sp>
    </p:spTree>
    <p:extLst>
      <p:ext uri="{BB962C8B-B14F-4D97-AF65-F5344CB8AC3E}">
        <p14:creationId xmlns:p14="http://schemas.microsoft.com/office/powerpoint/2010/main" val="13122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283528" y="558109"/>
            <a:ext cx="8562109" cy="193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33450" lvl="2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</a:t>
            </a:r>
            <a:r>
              <a:rPr lang="vi-VN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oàn thiện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quản lý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đội tàu khai thác phù hợp với nguồn lợi</a:t>
            </a:r>
            <a:endParaRPr lang="en-US" sz="20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933450" lvl="2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</a:t>
            </a:r>
            <a:r>
              <a:rPr lang="vi-VN" sz="2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oàn thiện hệ thống kiểm tra giám sát tàu cá trên biển và tại cảng</a:t>
            </a:r>
            <a:endParaRPr lang="en-US" sz="20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933450" lvl="2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thống</a:t>
            </a:r>
            <a:r>
              <a:rPr lang="en-US" sz="2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x</a:t>
            </a:r>
            <a:r>
              <a:rPr lang="vi-VN" sz="2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ác nhận, chứng nhận nguồn gốc nguyên liệu thủy sản </a:t>
            </a:r>
            <a:endParaRPr lang="en-US" sz="20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933450" lvl="2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</a:t>
            </a:r>
            <a:r>
              <a:rPr lang="vi-VN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ăn chặn, chấm dứt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trạng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khai thác bất hợp pháp ở vùng biển nước ngoài</a:t>
            </a:r>
            <a:endParaRPr lang="en-US" sz="20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933450" lvl="2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TW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Chế</a:t>
            </a:r>
            <a:r>
              <a:rPr lang="en-US" altLang="zh-TW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tài</a:t>
            </a:r>
            <a:r>
              <a:rPr lang="en-US" altLang="zh-TW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hợp</a:t>
            </a:r>
            <a:r>
              <a:rPr lang="en-US" altLang="zh-TW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TW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lý</a:t>
            </a:r>
            <a:r>
              <a:rPr lang="en-US" altLang="zh-TW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US" altLang="zh-TW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616747-6EBF-440A-918A-F7ED451C3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92" y="2820681"/>
            <a:ext cx="7157584" cy="3313109"/>
          </a:xfrm>
          <a:prstGeom prst="rect">
            <a:avLst/>
          </a:prstGeom>
        </p:spPr>
      </p:pic>
      <p:sp>
        <p:nvSpPr>
          <p:cNvPr id="5" name="Text Box 269"/>
          <p:cNvSpPr txBox="1">
            <a:spLocks noChangeArrowheads="1"/>
          </p:cNvSpPr>
          <p:nvPr/>
        </p:nvSpPr>
        <p:spPr bwMode="gray">
          <a:xfrm>
            <a:off x="517283" y="786486"/>
            <a:ext cx="3153809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/>
            <a:r>
              <a:rPr lang="en-US" altLang="en-US" sz="33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THÁO GỠ</a:t>
            </a:r>
          </a:p>
          <a:p>
            <a:pPr defTabSz="844083"/>
            <a:r>
              <a:rPr lang="en-US" altLang="en-US" sz="33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THẺ VÀNG EC</a:t>
            </a:r>
            <a:endParaRPr lang="en-US" altLang="en-US" sz="33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8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260"/>
          <p:cNvSpPr>
            <a:spLocks noChangeShapeType="1"/>
          </p:cNvSpPr>
          <p:nvPr/>
        </p:nvSpPr>
        <p:spPr bwMode="gray">
          <a:xfrm>
            <a:off x="1347187" y="1722881"/>
            <a:ext cx="6829332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Rectangle 261"/>
          <p:cNvSpPr>
            <a:spLocks noChangeArrowheads="1"/>
          </p:cNvSpPr>
          <p:nvPr/>
        </p:nvSpPr>
        <p:spPr bwMode="gray">
          <a:xfrm rot="3419336">
            <a:off x="1180856" y="1184502"/>
            <a:ext cx="442546" cy="505941"/>
          </a:xfrm>
          <a:prstGeom prst="rect">
            <a:avLst/>
          </a:prstGeom>
          <a:gradFill rotWithShape="1">
            <a:gsLst>
              <a:gs pos="0">
                <a:srgbClr val="C0504D"/>
              </a:gs>
              <a:gs pos="100000">
                <a:srgbClr val="C0504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504D"/>
            </a:extrusionClr>
          </a:sp3d>
        </p:spPr>
        <p:txBody>
          <a:bodyPr wrap="none" anchor="ctr">
            <a:flatTx/>
          </a:bodyPr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15" name="Text Box 262"/>
          <p:cNvSpPr txBox="1">
            <a:spLocks noChangeArrowheads="1"/>
          </p:cNvSpPr>
          <p:nvPr/>
        </p:nvSpPr>
        <p:spPr bwMode="gray">
          <a:xfrm>
            <a:off x="1233400" y="1209410"/>
            <a:ext cx="501412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44083"/>
            <a:r>
              <a:rPr lang="en-US" altLang="en-US" sz="2215" b="1">
                <a:solidFill>
                  <a:srgbClr val="FFFFFF"/>
                </a:solidFill>
              </a:rPr>
              <a:t>II</a:t>
            </a:r>
          </a:p>
        </p:txBody>
      </p:sp>
      <p:sp>
        <p:nvSpPr>
          <p:cNvPr id="29" name="Text Box 270"/>
          <p:cNvSpPr txBox="1">
            <a:spLocks noChangeArrowheads="1"/>
          </p:cNvSpPr>
          <p:nvPr/>
        </p:nvSpPr>
        <p:spPr bwMode="gray">
          <a:xfrm>
            <a:off x="1882608" y="1085037"/>
            <a:ext cx="6053401" cy="5043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/>
            <a:r>
              <a:rPr lang="en-US" altLang="en-US" sz="2677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QUẢN LÝ RỜI/CẬP CẢNG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03157"/>
            <a:ext cx="11163300" cy="505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73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515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5741" y="356637"/>
            <a:ext cx="7082302" cy="551433"/>
            <a:chOff x="378993" y="130300"/>
            <a:chExt cx="7082302" cy="551433"/>
          </a:xfrm>
        </p:grpSpPr>
        <p:sp>
          <p:nvSpPr>
            <p:cNvPr id="3" name="Rectangle 261"/>
            <p:cNvSpPr>
              <a:spLocks noChangeArrowheads="1"/>
            </p:cNvSpPr>
            <p:nvPr/>
          </p:nvSpPr>
          <p:spPr bwMode="gray">
            <a:xfrm rot="3419336">
              <a:off x="410691" y="105392"/>
              <a:ext cx="442546" cy="505941"/>
            </a:xfrm>
            <a:prstGeom prst="rect">
              <a:avLst/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504D"/>
              </a:extrusionClr>
            </a:sp3d>
          </p:spPr>
          <p:txBody>
            <a:bodyPr wrap="none" anchor="ctr">
              <a:flatTx/>
            </a:bodyPr>
            <a:lstStyle/>
            <a:p>
              <a:pPr defTabSz="844083">
                <a:defRPr/>
              </a:pPr>
              <a:endParaRPr lang="en-US" sz="1662" ker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63235" y="130300"/>
              <a:ext cx="6998060" cy="551433"/>
              <a:chOff x="463235" y="130300"/>
              <a:chExt cx="6998060" cy="551433"/>
            </a:xfrm>
          </p:grpSpPr>
          <p:sp>
            <p:nvSpPr>
              <p:cNvPr id="2" name="Line 260"/>
              <p:cNvSpPr>
                <a:spLocks noChangeShapeType="1"/>
              </p:cNvSpPr>
              <p:nvPr/>
            </p:nvSpPr>
            <p:spPr bwMode="gray">
              <a:xfrm>
                <a:off x="631963" y="681733"/>
                <a:ext cx="6829332" cy="0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pPr defTabSz="844083">
                  <a:defRPr/>
                </a:pPr>
                <a:endParaRPr lang="en-US" sz="1662" ker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4" name="Text Box 262"/>
              <p:cNvSpPr txBox="1">
                <a:spLocks noChangeArrowheads="1"/>
              </p:cNvSpPr>
              <p:nvPr/>
            </p:nvSpPr>
            <p:spPr bwMode="gray">
              <a:xfrm>
                <a:off x="463235" y="130300"/>
                <a:ext cx="501412" cy="433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844083"/>
                <a:r>
                  <a:rPr lang="en-US" altLang="en-US" sz="2215" b="1">
                    <a:solidFill>
                      <a:srgbClr val="FFFFFF"/>
                    </a:solidFill>
                  </a:rPr>
                  <a:t>II</a:t>
                </a:r>
              </a:p>
            </p:txBody>
          </p:sp>
          <p:sp>
            <p:nvSpPr>
              <p:cNvPr id="5" name="Text Box 270"/>
              <p:cNvSpPr txBox="1">
                <a:spLocks noChangeArrowheads="1"/>
              </p:cNvSpPr>
              <p:nvPr/>
            </p:nvSpPr>
            <p:spPr bwMode="gray">
              <a:xfrm>
                <a:off x="1257919" y="130300"/>
                <a:ext cx="6053401" cy="5043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44083"/>
                <a:r>
                  <a:rPr lang="en-US" altLang="en-US" sz="2677" b="1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QUẢN LÝ RỜI/CẬP CẢNG</a:t>
                </a: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840689" y="1231271"/>
            <a:ext cx="1091976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6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9"/>
          <p:cNvSpPr txBox="1">
            <a:spLocks noChangeArrowheads="1"/>
          </p:cNvSpPr>
          <p:nvPr/>
        </p:nvSpPr>
        <p:spPr bwMode="gray">
          <a:xfrm>
            <a:off x="487108" y="274422"/>
            <a:ext cx="3153809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844083"/>
            <a:r>
              <a:rPr lang="en-US" altLang="en-US" sz="33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RỜI CẢNG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108" y="1119245"/>
            <a:ext cx="950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Kiểm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tra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và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trạng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nối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hệ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thống</a:t>
            </a:r>
            <a:r>
              <a:rPr lang="en-US" sz="2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GSTC?</a:t>
            </a:r>
          </a:p>
        </p:txBody>
      </p:sp>
      <p:sp>
        <p:nvSpPr>
          <p:cNvPr id="7" name="Line 260"/>
          <p:cNvSpPr>
            <a:spLocks noChangeShapeType="1"/>
          </p:cNvSpPr>
          <p:nvPr/>
        </p:nvSpPr>
        <p:spPr bwMode="gray">
          <a:xfrm>
            <a:off x="487108" y="874586"/>
            <a:ext cx="6829332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defTabSz="844083">
              <a:defRPr/>
            </a:pPr>
            <a:endParaRPr lang="en-US" sz="1662" ker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88" y="1628576"/>
            <a:ext cx="5481590" cy="5043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172" y="1628576"/>
            <a:ext cx="6090761" cy="50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928</TotalTime>
  <Words>802</Words>
  <Application>Microsoft Office PowerPoint</Application>
  <PresentationFormat>Custom</PresentationFormat>
  <Paragraphs>109</Paragraphs>
  <Slides>26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90</cp:revision>
  <dcterms:created xsi:type="dcterms:W3CDTF">2021-09-12T10:45:45Z</dcterms:created>
  <dcterms:modified xsi:type="dcterms:W3CDTF">2022-08-26T01:02:06Z</dcterms:modified>
</cp:coreProperties>
</file>