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98" r:id="rId3"/>
    <p:sldId id="295" r:id="rId4"/>
    <p:sldId id="358" r:id="rId5"/>
    <p:sldId id="342" r:id="rId6"/>
    <p:sldId id="360" r:id="rId7"/>
    <p:sldId id="361" r:id="rId8"/>
    <p:sldId id="362" r:id="rId9"/>
    <p:sldId id="364" r:id="rId10"/>
    <p:sldId id="365" r:id="rId11"/>
    <p:sldId id="374" r:id="rId12"/>
    <p:sldId id="366" r:id="rId13"/>
    <p:sldId id="367" r:id="rId14"/>
    <p:sldId id="370" r:id="rId15"/>
    <p:sldId id="371" r:id="rId16"/>
    <p:sldId id="372" r:id="rId1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94103" autoAdjust="0"/>
  </p:normalViewPr>
  <p:slideViewPr>
    <p:cSldViewPr snapToGrid="0" snapToObjects="1">
      <p:cViewPr varScale="1">
        <p:scale>
          <a:sx n="69" d="100"/>
          <a:sy n="69" d="100"/>
        </p:scale>
        <p:origin x="-6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FD1171-2336-47D6-8E27-5701FC7C9F56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830EABE-1D9D-4D4F-9881-2B1D8DA8A7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PHẦN 1.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Mục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đích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và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ý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nghĩa</a:t>
          </a:r>
          <a:endParaRPr lang="en-US" sz="2800" i="0" dirty="0">
            <a:solidFill>
              <a:srgbClr val="0070C0"/>
            </a:solidFill>
            <a:latin typeface="+mn-lt"/>
            <a:cs typeface="Times New Roman" panose="02020603050405020304" pitchFamily="18" charset="0"/>
          </a:endParaRPr>
        </a:p>
      </dgm:t>
    </dgm:pt>
    <dgm:pt modelId="{80BB7495-3811-4F62-AE35-3BE5C70297EE}" type="parTrans" cxnId="{6D6F0FAC-3277-45BD-AB00-C884218FF173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0836A-1DEF-44DD-BFD1-25B16BA42873}" type="sibTrans" cxnId="{6D6F0FAC-3277-45BD-AB00-C884218FF173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22807-2285-4EF4-A8E6-2E809FE064C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PHẦN 2.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Căn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cứ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pháp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lý</a:t>
          </a:r>
          <a:endParaRPr lang="en-US" sz="2800" b="1" i="0" dirty="0">
            <a:solidFill>
              <a:srgbClr val="7030A0"/>
            </a:solidFill>
            <a:latin typeface="+mj-lt"/>
            <a:cs typeface="Times New Roman" panose="02020603050405020304" pitchFamily="18" charset="0"/>
          </a:endParaRPr>
        </a:p>
      </dgm:t>
    </dgm:pt>
    <dgm:pt modelId="{3B69A069-98D8-4CCF-9102-78A6F07AA60F}" type="parTrans" cxnId="{91B83B35-1B01-4DD7-9A80-7D8F040BBA11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981734-65F1-4385-90EF-554A22AB7319}" type="sibTrans" cxnId="{91B83B35-1B01-4DD7-9A80-7D8F040BBA11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0766F6-2D15-498B-A7A6-900CBA84E4F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kern="1200" dirty="0">
              <a:solidFill>
                <a:srgbClr val="00B0F0"/>
              </a:solidFill>
              <a:latin typeface="+mj-lt"/>
              <a:cs typeface="Times New Roman" panose="02020603050405020304" pitchFamily="18" charset="0"/>
            </a:rPr>
            <a:t>PHẦN 3.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Hướng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dẫn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thực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hiện</a:t>
          </a:r>
          <a:endParaRPr lang="en-US" sz="2800" b="1" kern="1200" dirty="0">
            <a:solidFill>
              <a:srgbClr val="00B0F0"/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4FEC6505-2E61-4FE4-97FF-94E75369A1AC}" type="parTrans" cxnId="{8B2BBAE0-088C-4C1E-B8F2-D4CDC491219D}">
      <dgm:prSet/>
      <dgm:spPr/>
      <dgm:t>
        <a:bodyPr/>
        <a:lstStyle/>
        <a:p>
          <a:endParaRPr lang="en-US"/>
        </a:p>
      </dgm:t>
    </dgm:pt>
    <dgm:pt modelId="{C87C3005-0B4E-4665-8C29-510E994ECCCD}" type="sibTrans" cxnId="{8B2BBAE0-088C-4C1E-B8F2-D4CDC491219D}">
      <dgm:prSet/>
      <dgm:spPr/>
      <dgm:t>
        <a:bodyPr/>
        <a:lstStyle/>
        <a:p>
          <a:endParaRPr lang="en-US"/>
        </a:p>
      </dgm:t>
    </dgm:pt>
    <dgm:pt modelId="{498DB589-F048-40E4-A65E-47F9744452F9}" type="pres">
      <dgm:prSet presAssocID="{06FD1171-2336-47D6-8E27-5701FC7C9F5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63F910-7889-4782-9C53-B71BC69C10EE}" type="pres">
      <dgm:prSet presAssocID="{4830EABE-1D9D-4D4F-9881-2B1D8DA8A73C}" presName="compNode" presStyleCnt="0"/>
      <dgm:spPr/>
    </dgm:pt>
    <dgm:pt modelId="{F8F6436A-C34A-4BF6-ADB2-936C996608F1}" type="pres">
      <dgm:prSet presAssocID="{4830EABE-1D9D-4D4F-9881-2B1D8DA8A73C}" presName="bgRect" presStyleLbl="bgShp" presStyleIdx="0" presStyleCnt="3"/>
      <dgm:spPr/>
    </dgm:pt>
    <dgm:pt modelId="{111FD35A-ED08-4C31-963F-D474C40912ED}" type="pres">
      <dgm:prSet presAssocID="{4830EABE-1D9D-4D4F-9881-2B1D8DA8A73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7D1E4824-764E-4886-8EFB-A2A7CA7E42A7}" type="pres">
      <dgm:prSet presAssocID="{4830EABE-1D9D-4D4F-9881-2B1D8DA8A73C}" presName="spaceRect" presStyleCnt="0"/>
      <dgm:spPr/>
    </dgm:pt>
    <dgm:pt modelId="{709906B2-7907-4079-A3D5-08AEB9449023}" type="pres">
      <dgm:prSet presAssocID="{4830EABE-1D9D-4D4F-9881-2B1D8DA8A73C}" presName="parTx" presStyleLbl="revTx" presStyleIdx="0" presStyleCnt="3" custScaleX="108794" custScaleY="100000" custLinFactNeighborX="-1512" custLinFactNeighborY="-167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ADEF00E-B872-4968-A50F-00E20A061CC6}" type="pres">
      <dgm:prSet presAssocID="{C910836A-1DEF-44DD-BFD1-25B16BA42873}" presName="sibTrans" presStyleCnt="0"/>
      <dgm:spPr/>
    </dgm:pt>
    <dgm:pt modelId="{6D29C8F9-48E5-4871-B861-047AA1E07C8C}" type="pres">
      <dgm:prSet presAssocID="{07122807-2285-4EF4-A8E6-2E809FE064C4}" presName="compNode" presStyleCnt="0"/>
      <dgm:spPr/>
    </dgm:pt>
    <dgm:pt modelId="{78254475-6CE0-4B61-A516-9F2892286FBF}" type="pres">
      <dgm:prSet presAssocID="{07122807-2285-4EF4-A8E6-2E809FE064C4}" presName="bgRect" presStyleLbl="bgShp" presStyleIdx="1" presStyleCnt="3"/>
      <dgm:spPr/>
    </dgm:pt>
    <dgm:pt modelId="{16B4DF4D-A4CD-451C-AA46-DE5B2D1162F6}" type="pres">
      <dgm:prSet presAssocID="{07122807-2285-4EF4-A8E6-2E809FE064C4}" presName="iconRect" presStyleLbl="nod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3D271CD4-E5A7-4748-8225-25D2E8FBDF59}" type="pres">
      <dgm:prSet presAssocID="{07122807-2285-4EF4-A8E6-2E809FE064C4}" presName="spaceRect" presStyleCnt="0"/>
      <dgm:spPr/>
    </dgm:pt>
    <dgm:pt modelId="{41D0EDFC-A56C-4DFD-AC1E-A73540C2BE2C}" type="pres">
      <dgm:prSet presAssocID="{07122807-2285-4EF4-A8E6-2E809FE064C4}" presName="parTx" presStyleLbl="revTx" presStyleIdx="1" presStyleCnt="3" custScaleX="110273" custLinFactNeighborX="-219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F4C3C20-28E6-433F-AD99-360E06F970F0}" type="pres">
      <dgm:prSet presAssocID="{A9981734-65F1-4385-90EF-554A22AB7319}" presName="sibTrans" presStyleCnt="0"/>
      <dgm:spPr/>
    </dgm:pt>
    <dgm:pt modelId="{637E16AF-094E-4D9C-871C-C6CE88C1FE32}" type="pres">
      <dgm:prSet presAssocID="{EF0766F6-2D15-498B-A7A6-900CBA84E4F7}" presName="compNode" presStyleCnt="0"/>
      <dgm:spPr/>
    </dgm:pt>
    <dgm:pt modelId="{4FA36E2E-5EC4-413A-827F-1E9C8C313A04}" type="pres">
      <dgm:prSet presAssocID="{EF0766F6-2D15-498B-A7A6-900CBA84E4F7}" presName="bgRect" presStyleLbl="bgShp" presStyleIdx="2" presStyleCnt="3"/>
      <dgm:spPr/>
    </dgm:pt>
    <dgm:pt modelId="{B7F04EF2-1E6A-426C-911E-3AE708FBB984}" type="pres">
      <dgm:prSet presAssocID="{EF0766F6-2D15-498B-A7A6-900CBA84E4F7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50E6238-2C29-41BD-9555-B0637A32972C}" type="pres">
      <dgm:prSet presAssocID="{EF0766F6-2D15-498B-A7A6-900CBA84E4F7}" presName="spaceRect" presStyleCnt="0"/>
      <dgm:spPr/>
    </dgm:pt>
    <dgm:pt modelId="{5BFD8FF9-4F58-468C-BC85-A0E6C7AEFBAE}" type="pres">
      <dgm:prSet presAssocID="{EF0766F6-2D15-498B-A7A6-900CBA84E4F7}" presName="parTx" presStyleLbl="revTx" presStyleIdx="2" presStyleCnt="3" custScaleX="109863" custLinFactNeighborX="-197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FBC93319-FC3A-4E6F-AA2D-11D40D019AAB}" type="presOf" srcId="{06FD1171-2336-47D6-8E27-5701FC7C9F56}" destId="{498DB589-F048-40E4-A65E-47F9744452F9}" srcOrd="0" destOrd="0" presId="urn:microsoft.com/office/officeart/2018/2/layout/IconVerticalSolidList"/>
    <dgm:cxn modelId="{6D6F0FAC-3277-45BD-AB00-C884218FF173}" srcId="{06FD1171-2336-47D6-8E27-5701FC7C9F56}" destId="{4830EABE-1D9D-4D4F-9881-2B1D8DA8A73C}" srcOrd="0" destOrd="0" parTransId="{80BB7495-3811-4F62-AE35-3BE5C70297EE}" sibTransId="{C910836A-1DEF-44DD-BFD1-25B16BA42873}"/>
    <dgm:cxn modelId="{565E526C-E809-4885-96B1-3EE559DBC9C7}" type="presOf" srcId="{07122807-2285-4EF4-A8E6-2E809FE064C4}" destId="{41D0EDFC-A56C-4DFD-AC1E-A73540C2BE2C}" srcOrd="0" destOrd="0" presId="urn:microsoft.com/office/officeart/2018/2/layout/IconVerticalSolidList"/>
    <dgm:cxn modelId="{4215DC03-B2F5-48DA-8E84-7603E2A9B40C}" type="presOf" srcId="{EF0766F6-2D15-498B-A7A6-900CBA84E4F7}" destId="{5BFD8FF9-4F58-468C-BC85-A0E6C7AEFBAE}" srcOrd="0" destOrd="0" presId="urn:microsoft.com/office/officeart/2018/2/layout/IconVerticalSolidList"/>
    <dgm:cxn modelId="{91B83B35-1B01-4DD7-9A80-7D8F040BBA11}" srcId="{06FD1171-2336-47D6-8E27-5701FC7C9F56}" destId="{07122807-2285-4EF4-A8E6-2E809FE064C4}" srcOrd="1" destOrd="0" parTransId="{3B69A069-98D8-4CCF-9102-78A6F07AA60F}" sibTransId="{A9981734-65F1-4385-90EF-554A22AB7319}"/>
    <dgm:cxn modelId="{8B2BBAE0-088C-4C1E-B8F2-D4CDC491219D}" srcId="{06FD1171-2336-47D6-8E27-5701FC7C9F56}" destId="{EF0766F6-2D15-498B-A7A6-900CBA84E4F7}" srcOrd="2" destOrd="0" parTransId="{4FEC6505-2E61-4FE4-97FF-94E75369A1AC}" sibTransId="{C87C3005-0B4E-4665-8C29-510E994ECCCD}"/>
    <dgm:cxn modelId="{BDC8DD1F-9F9C-457C-AB9C-9F3F6C54E527}" type="presOf" srcId="{4830EABE-1D9D-4D4F-9881-2B1D8DA8A73C}" destId="{709906B2-7907-4079-A3D5-08AEB9449023}" srcOrd="0" destOrd="0" presId="urn:microsoft.com/office/officeart/2018/2/layout/IconVerticalSolidList"/>
    <dgm:cxn modelId="{088C4839-E0E4-41B4-8B15-9B23A66C7130}" type="presParOf" srcId="{498DB589-F048-40E4-A65E-47F9744452F9}" destId="{2763F910-7889-4782-9C53-B71BC69C10EE}" srcOrd="0" destOrd="0" presId="urn:microsoft.com/office/officeart/2018/2/layout/IconVerticalSolidList"/>
    <dgm:cxn modelId="{BC92F2AC-FF49-49C4-B9C5-1E082F9348F4}" type="presParOf" srcId="{2763F910-7889-4782-9C53-B71BC69C10EE}" destId="{F8F6436A-C34A-4BF6-ADB2-936C996608F1}" srcOrd="0" destOrd="0" presId="urn:microsoft.com/office/officeart/2018/2/layout/IconVerticalSolidList"/>
    <dgm:cxn modelId="{8E26B483-3EE2-4A02-A6D3-FC39A78031D5}" type="presParOf" srcId="{2763F910-7889-4782-9C53-B71BC69C10EE}" destId="{111FD35A-ED08-4C31-963F-D474C40912ED}" srcOrd="1" destOrd="0" presId="urn:microsoft.com/office/officeart/2018/2/layout/IconVerticalSolidList"/>
    <dgm:cxn modelId="{76C1DF7E-8B7B-42C0-93F1-2FEF33C3FA49}" type="presParOf" srcId="{2763F910-7889-4782-9C53-B71BC69C10EE}" destId="{7D1E4824-764E-4886-8EFB-A2A7CA7E42A7}" srcOrd="2" destOrd="0" presId="urn:microsoft.com/office/officeart/2018/2/layout/IconVerticalSolidList"/>
    <dgm:cxn modelId="{D6D4456B-1282-4BB7-8E27-2836BBF51EC4}" type="presParOf" srcId="{2763F910-7889-4782-9C53-B71BC69C10EE}" destId="{709906B2-7907-4079-A3D5-08AEB9449023}" srcOrd="3" destOrd="0" presId="urn:microsoft.com/office/officeart/2018/2/layout/IconVerticalSolidList"/>
    <dgm:cxn modelId="{922AD932-E4A8-4DCE-8D74-29E82C0DF7B4}" type="presParOf" srcId="{498DB589-F048-40E4-A65E-47F9744452F9}" destId="{DADEF00E-B872-4968-A50F-00E20A061CC6}" srcOrd="1" destOrd="0" presId="urn:microsoft.com/office/officeart/2018/2/layout/IconVerticalSolidList"/>
    <dgm:cxn modelId="{5043278D-D7BA-4602-8BD0-76BA32E72CD9}" type="presParOf" srcId="{498DB589-F048-40E4-A65E-47F9744452F9}" destId="{6D29C8F9-48E5-4871-B861-047AA1E07C8C}" srcOrd="2" destOrd="0" presId="urn:microsoft.com/office/officeart/2018/2/layout/IconVerticalSolidList"/>
    <dgm:cxn modelId="{45AB48FE-AFDA-4C2E-A61E-845CADCCECFF}" type="presParOf" srcId="{6D29C8F9-48E5-4871-B861-047AA1E07C8C}" destId="{78254475-6CE0-4B61-A516-9F2892286FBF}" srcOrd="0" destOrd="0" presId="urn:microsoft.com/office/officeart/2018/2/layout/IconVerticalSolidList"/>
    <dgm:cxn modelId="{583B6174-2E0E-47FC-9618-40DF7C89710C}" type="presParOf" srcId="{6D29C8F9-48E5-4871-B861-047AA1E07C8C}" destId="{16B4DF4D-A4CD-451C-AA46-DE5B2D1162F6}" srcOrd="1" destOrd="0" presId="urn:microsoft.com/office/officeart/2018/2/layout/IconVerticalSolidList"/>
    <dgm:cxn modelId="{8ADD04A4-9886-4B03-A353-4A290929A14A}" type="presParOf" srcId="{6D29C8F9-48E5-4871-B861-047AA1E07C8C}" destId="{3D271CD4-E5A7-4748-8225-25D2E8FBDF59}" srcOrd="2" destOrd="0" presId="urn:microsoft.com/office/officeart/2018/2/layout/IconVerticalSolidList"/>
    <dgm:cxn modelId="{5A994A45-767E-4620-9570-C10730217A14}" type="presParOf" srcId="{6D29C8F9-48E5-4871-B861-047AA1E07C8C}" destId="{41D0EDFC-A56C-4DFD-AC1E-A73540C2BE2C}" srcOrd="3" destOrd="0" presId="urn:microsoft.com/office/officeart/2018/2/layout/IconVerticalSolidList"/>
    <dgm:cxn modelId="{E0A4873D-9D56-420A-BCDB-46E97AECA98F}" type="presParOf" srcId="{498DB589-F048-40E4-A65E-47F9744452F9}" destId="{5F4C3C20-28E6-433F-AD99-360E06F970F0}" srcOrd="3" destOrd="0" presId="urn:microsoft.com/office/officeart/2018/2/layout/IconVerticalSolidList"/>
    <dgm:cxn modelId="{5ED8900C-D691-4E2D-8DBA-96D3DDAD5AF6}" type="presParOf" srcId="{498DB589-F048-40E4-A65E-47F9744452F9}" destId="{637E16AF-094E-4D9C-871C-C6CE88C1FE32}" srcOrd="4" destOrd="0" presId="urn:microsoft.com/office/officeart/2018/2/layout/IconVerticalSolidList"/>
    <dgm:cxn modelId="{A414793D-7AC7-4578-8BAB-9A95F0A45445}" type="presParOf" srcId="{637E16AF-094E-4D9C-871C-C6CE88C1FE32}" destId="{4FA36E2E-5EC4-413A-827F-1E9C8C313A04}" srcOrd="0" destOrd="0" presId="urn:microsoft.com/office/officeart/2018/2/layout/IconVerticalSolidList"/>
    <dgm:cxn modelId="{430A8EE2-E703-4600-81EA-B6DA46644FC2}" type="presParOf" srcId="{637E16AF-094E-4D9C-871C-C6CE88C1FE32}" destId="{B7F04EF2-1E6A-426C-911E-3AE708FBB984}" srcOrd="1" destOrd="0" presId="urn:microsoft.com/office/officeart/2018/2/layout/IconVerticalSolidList"/>
    <dgm:cxn modelId="{15A52FE1-E635-4703-86EF-21BCDFA96D11}" type="presParOf" srcId="{637E16AF-094E-4D9C-871C-C6CE88C1FE32}" destId="{450E6238-2C29-41BD-9555-B0637A32972C}" srcOrd="2" destOrd="0" presId="urn:microsoft.com/office/officeart/2018/2/layout/IconVerticalSolidList"/>
    <dgm:cxn modelId="{AE9747FF-13A8-46A3-9C2D-898431166A05}" type="presParOf" srcId="{637E16AF-094E-4D9C-871C-C6CE88C1FE32}" destId="{5BFD8FF9-4F58-468C-BC85-A0E6C7AEFBA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6436A-C34A-4BF6-ADB2-936C996608F1}">
      <dsp:nvSpPr>
        <dsp:cNvPr id="0" name=""/>
        <dsp:cNvSpPr/>
      </dsp:nvSpPr>
      <dsp:spPr>
        <a:xfrm>
          <a:off x="-132330" y="9329"/>
          <a:ext cx="7166097" cy="167621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1FD35A-ED08-4C31-963F-D474C40912ED}">
      <dsp:nvSpPr>
        <dsp:cNvPr id="0" name=""/>
        <dsp:cNvSpPr/>
      </dsp:nvSpPr>
      <dsp:spPr>
        <a:xfrm>
          <a:off x="374725" y="386478"/>
          <a:ext cx="921920" cy="9219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906B2-7907-4079-A3D5-08AEB9449023}">
      <dsp:nvSpPr>
        <dsp:cNvPr id="0" name=""/>
        <dsp:cNvSpPr/>
      </dsp:nvSpPr>
      <dsp:spPr>
        <a:xfrm>
          <a:off x="1494882" y="0"/>
          <a:ext cx="5685875" cy="1676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00" tIns="177400" rIns="177400" bIns="17740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PHẦN 1.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Mục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đích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và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ý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nghĩa</a:t>
          </a:r>
          <a:endParaRPr lang="en-US" sz="2800" i="0" kern="1200" dirty="0">
            <a:solidFill>
              <a:srgbClr val="0070C0"/>
            </a:solidFill>
            <a:latin typeface="+mn-lt"/>
            <a:cs typeface="Times New Roman" panose="02020603050405020304" pitchFamily="18" charset="0"/>
          </a:endParaRPr>
        </a:p>
      </dsp:txBody>
      <dsp:txXfrm>
        <a:off x="1494882" y="0"/>
        <a:ext cx="5685875" cy="1676219"/>
      </dsp:txXfrm>
    </dsp:sp>
    <dsp:sp modelId="{78254475-6CE0-4B61-A516-9F2892286FBF}">
      <dsp:nvSpPr>
        <dsp:cNvPr id="0" name=""/>
        <dsp:cNvSpPr/>
      </dsp:nvSpPr>
      <dsp:spPr>
        <a:xfrm>
          <a:off x="-132330" y="2104603"/>
          <a:ext cx="7166097" cy="167621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4DF4D-A4CD-451C-AA46-DE5B2D1162F6}">
      <dsp:nvSpPr>
        <dsp:cNvPr id="0" name=""/>
        <dsp:cNvSpPr/>
      </dsp:nvSpPr>
      <dsp:spPr>
        <a:xfrm>
          <a:off x="374725" y="2481752"/>
          <a:ext cx="921920" cy="921920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0EDFC-A56C-4DFD-AC1E-A73540C2BE2C}">
      <dsp:nvSpPr>
        <dsp:cNvPr id="0" name=""/>
        <dsp:cNvSpPr/>
      </dsp:nvSpPr>
      <dsp:spPr>
        <a:xfrm>
          <a:off x="1420381" y="2104603"/>
          <a:ext cx="5763172" cy="1676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00" tIns="177400" rIns="177400" bIns="17740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PHẦN 2.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Căn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cứ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pháp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lý</a:t>
          </a:r>
          <a:endParaRPr lang="en-US" sz="2800" b="1" i="0" kern="1200" dirty="0">
            <a:solidFill>
              <a:srgbClr val="7030A0"/>
            </a:solidFill>
            <a:latin typeface="+mj-lt"/>
            <a:cs typeface="Times New Roman" panose="02020603050405020304" pitchFamily="18" charset="0"/>
          </a:endParaRPr>
        </a:p>
      </dsp:txBody>
      <dsp:txXfrm>
        <a:off x="1420381" y="2104603"/>
        <a:ext cx="5763172" cy="1676219"/>
      </dsp:txXfrm>
    </dsp:sp>
    <dsp:sp modelId="{4FA36E2E-5EC4-413A-827F-1E9C8C313A04}">
      <dsp:nvSpPr>
        <dsp:cNvPr id="0" name=""/>
        <dsp:cNvSpPr/>
      </dsp:nvSpPr>
      <dsp:spPr>
        <a:xfrm>
          <a:off x="-132330" y="4199877"/>
          <a:ext cx="7166097" cy="1676219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04EF2-1E6A-426C-911E-3AE708FBB984}">
      <dsp:nvSpPr>
        <dsp:cNvPr id="0" name=""/>
        <dsp:cNvSpPr/>
      </dsp:nvSpPr>
      <dsp:spPr>
        <a:xfrm>
          <a:off x="374725" y="4577026"/>
          <a:ext cx="921920" cy="9219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FD8FF9-4F58-468C-BC85-A0E6C7AEFBAE}">
      <dsp:nvSpPr>
        <dsp:cNvPr id="0" name=""/>
        <dsp:cNvSpPr/>
      </dsp:nvSpPr>
      <dsp:spPr>
        <a:xfrm>
          <a:off x="1442593" y="4199877"/>
          <a:ext cx="5741744" cy="1676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00" tIns="177400" rIns="177400" bIns="17740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solidFill>
                <a:srgbClr val="00B0F0"/>
              </a:solidFill>
              <a:latin typeface="+mj-lt"/>
              <a:cs typeface="Times New Roman" panose="02020603050405020304" pitchFamily="18" charset="0"/>
            </a:rPr>
            <a:t>PHẦN 3.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Hướng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dẫn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thực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hiện</a:t>
          </a:r>
          <a:endParaRPr lang="en-US" sz="2800" b="1" kern="1200" dirty="0">
            <a:solidFill>
              <a:srgbClr val="00B0F0"/>
            </a:solidFill>
            <a:latin typeface="+mj-lt"/>
            <a:ea typeface="+mn-ea"/>
            <a:cs typeface="Times New Roman" panose="02020603050405020304" pitchFamily="18" charset="0"/>
          </a:endParaRPr>
        </a:p>
      </dsp:txBody>
      <dsp:txXfrm>
        <a:off x="1442593" y="4199877"/>
        <a:ext cx="5741744" cy="1676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9BE24-82B7-4439-955F-DDA48D254B0D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AEA74-037E-4457-920D-DD9D1B89F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6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AEA74-037E-4457-920D-DD9D1B89FD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91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DED6B9-3F1F-4CDF-B8C8-84FB37836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9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DED6B9-3F1F-4CDF-B8C8-84FB37836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805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D6B710-40B3-E047-A16C-3C5BFEC86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687FCC-BE45-394C-B22C-DA1F01EFB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0BD949-488F-1240-91E8-85991E07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6D5EE0-98EC-3E46-BE19-E40CF671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47C49D-349F-304C-94F4-3AE85D6C1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2091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3ABED4-3BB5-B041-8F2B-50FC8112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C054E6B-54FE-E04C-A97F-89F0124DC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C464D0-0617-604F-98D6-3368EBF44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C19913-CE6B-784B-B751-35FCA640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4A1775-A137-2549-B6F8-8AF552A66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8021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0D58086-37CB-FD4C-A60F-AA76CFE0C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362B3BF-17D8-7446-8599-E168FEBEF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0A2F44-9CD0-0742-8862-E4C8ADB0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8D9C84-7871-B245-A132-150C0632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1C6DAF-A298-3945-98D2-DB9C00ED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344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94CB6B-1F22-4C4C-A2C0-31FE315EC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7BFEC3-0F13-4C44-A530-555508DFC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1822E1-FFB4-9C4D-84C8-FA9E2A93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2F0FA7-8AC7-0948-BEA4-C32BBC90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2CA01B-7C7A-0748-A6F7-FC34011E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299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4C3C5-CFD6-A44A-97AA-D4C99487D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CBBBBEE-E2FD-524F-9927-9514F30E1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6616F4-7FA0-574E-8A11-DFED7173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D6A97B-B875-4E49-9C9C-4DA0D350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F99429-14A8-F341-81EE-2DAB5F3EF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147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845D50-771E-E14C-A25B-65467F92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E04F1E-C20F-5C46-8860-EB55E4D40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B0564A-F5CD-8847-AFD6-BDA0C172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554BFE-DE0C-244D-8C4A-DA3B6688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4B7906-5D63-314C-B790-0D20FD7E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B65FFB-4C4C-2740-860D-9230E069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793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9FFB5B-7B4A-634B-937C-77900B488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EEAA271-0A84-C14A-8A0A-411C9DDB0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10CE371-D2C6-A849-BE57-8E25BA8C8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666D384-AC19-C248-8BD5-9237F5213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820095-2E8F-1C43-84A7-6BB7F5E8D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05700E-0B7E-924D-B718-D162A27B7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2C4405B-E89D-F149-9DAE-AC462502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3A8B2A4-718D-4745-86A1-A227B60A9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627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8DEF3-67E5-574F-8373-FF552C8B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335836E-6F67-1648-9648-975EA370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17532AD-D104-2949-B8CF-4A68C3EF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CC3652-EC82-0F40-A10D-8A1C7B84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0010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D72416D-939F-3040-BBF7-26A21378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96825E2-C666-C848-9A69-F8BF5951A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189A83C-DB5E-984F-816F-A337A8A25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91011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65E794-E9ED-4C4F-9A4F-57003079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1DF949-A74B-EB4A-99D8-BAE1587EE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2B2E11-1522-8E4D-A80A-99C319F68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B3FBC45-B39A-E348-9251-C48E53B9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22ED3F-3B78-154C-81DF-A5531C6D0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EC59C5B-C8B7-9543-A605-0C994395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7022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156200-4BAE-474C-9A67-97954E0A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5D90F01-8B72-EA4F-89A9-63AFB5DD3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F9E8037-F24D-D842-B3B9-3FB0B4668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B664FAB-1823-6041-B2FD-DC4D407CE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6E950E4-1ED3-3B42-B0B6-3629CAC51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DE9F572-DC93-9F4C-8D3F-F473B24EF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50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474561C-BBF7-5647-92EF-A691B5A08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2E9EA49-2E2F-3E42-9458-F4C264E79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DF69D8-F121-C54C-A191-953035840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59A4C-552F-EC46-857A-3787E818602C}" type="datetimeFigureOut">
              <a:rPr lang="x-none" smtClean="0"/>
              <a:t>26/08/2022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F39876-27A3-1845-9546-791919FCC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5BDEA5-8AA6-6B4A-91AE-57F902A86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567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stc.tongcucthuysan.gov.vn/Account/Logon?ReturnUrl=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nf.tongcucthuysan.gov.vn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uublacklist.tongcucthuysan.gov.vn:85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xmlns="" id="{3E443FD7-A66B-4AA0-872D-B088B9BC5F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xmlns="" id="{1BEC9B3B-944D-CB41-9435-80B4C7A3E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06" y="1426510"/>
            <a:ext cx="10927242" cy="3728051"/>
          </a:xfrm>
        </p:spPr>
        <p:txBody>
          <a:bodyPr anchor="t">
            <a:noAutofit/>
          </a:bodyPr>
          <a:lstStyle/>
          <a:p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KIỂM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SOÁT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SẢN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PHẨM THUỶ SẢN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KHAI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THÁC</a:t>
            </a:r>
            <a:endParaRPr lang="en-US" sz="4000" b="1">
              <a:solidFill>
                <a:srgbClr val="00B0F0"/>
              </a:solidFill>
              <a:cs typeface="Times New Roman" panose="02020603050405020304" pitchFamily="18" charset="0"/>
            </a:endParaRPr>
          </a:p>
          <a:p>
            <a:r>
              <a:rPr lang="en-US" sz="4000" b="1">
                <a:solidFill>
                  <a:srgbClr val="00B0F0"/>
                </a:solidFill>
                <a:cs typeface="Times New Roman" panose="02020603050405020304" pitchFamily="18" charset="0"/>
              </a:rPr>
              <a:t>BỐC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DỠ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TẠI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CẢNG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PHÒNG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CHỐNG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KHAI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THÁC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IUU</a:t>
            </a:r>
            <a:r>
              <a:rPr lang="en-US" sz="4000" b="1" dirty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endParaRPr lang="x-none" sz="4000" b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28" name="Title 11">
            <a:extLst>
              <a:ext uri="{FF2B5EF4-FFF2-40B4-BE49-F238E27FC236}">
                <a16:creationId xmlns:a16="http://schemas.microsoft.com/office/drawing/2014/main" xmlns="" id="{96213D78-5405-3C4C-80AF-806B0530306B}"/>
              </a:ext>
            </a:extLst>
          </p:cNvPr>
          <p:cNvSpPr txBox="1">
            <a:spLocks/>
          </p:cNvSpPr>
          <p:nvPr/>
        </p:nvSpPr>
        <p:spPr>
          <a:xfrm>
            <a:off x="3230163" y="4926211"/>
            <a:ext cx="5906463" cy="61201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x-none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8/</a:t>
            </a:r>
            <a:r>
              <a:rPr lang="x-none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x-none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692675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1047135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I. 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44683"/>
              </p:ext>
            </p:extLst>
          </p:nvPr>
        </p:nvGraphicFramePr>
        <p:xfrm>
          <a:off x="420330" y="1594345"/>
          <a:ext cx="11378379" cy="4896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100051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3458497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123880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Nguồn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154483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vùng biển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vùng lãnh thổ khác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(VMS)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gstc.tongcucthuysan.gov.vn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/Account/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Logon?ReturnUrl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=%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2f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hình/TB của CQTQ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102987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để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theo quy định về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biển quốc tế không thuộc thẩm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/VMS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/TB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quyền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99247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356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1047135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I. 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775942"/>
              </p:ext>
            </p:extLst>
          </p:nvPr>
        </p:nvGraphicFramePr>
        <p:xfrm>
          <a:off x="140045" y="1561446"/>
          <a:ext cx="11920151" cy="5043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554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926227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3624649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2899721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62163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Nguồn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12035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 khai thác thuỷ sản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CSDL QG ngành thủy sản </a:t>
                      </a:r>
                      <a:r>
                        <a:rPr lang="en-US" sz="24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https://vnf.tongcucthuysan.gov.vn/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(VNF)/Giấy phép KTTS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GPKT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113017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 hạn ghi trong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VNF/Giấy phép KTTS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GPKT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15766566"/>
                  </a:ext>
                </a:extLst>
              </a:tr>
              <a:tr h="18053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không quốc tịch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mang quốc tịch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phải là thành viên đ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ể 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vùng biển quốc tế thuộc thẩm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VNF, Giấy phép KTTS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/TB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quyền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99247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098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28417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896536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I. 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93667"/>
              </p:ext>
            </p:extLst>
          </p:nvPr>
        </p:nvGraphicFramePr>
        <p:xfrm>
          <a:off x="439994" y="1445402"/>
          <a:ext cx="11378379" cy="5139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449097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3684638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2536722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5072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 không đầy đủ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vận hành thiết bị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TTLL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GCN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cơ sở đủ điều kiện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CN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GCN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41201905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sai vùng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IV-A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26/2019/NĐ-CP; VMS/NKKT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NKKT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64956652"/>
                  </a:ext>
                </a:extLst>
              </a:tr>
              <a:tr h="12399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cấm khai thác, trong thời gian cấm khai thác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III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19/2018; VMS/NKKT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NKKT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169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1047135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I. 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103124"/>
              </p:ext>
            </p:extLst>
          </p:nvPr>
        </p:nvGraphicFramePr>
        <p:xfrm>
          <a:off x="314633" y="1625554"/>
          <a:ext cx="11378379" cy="4870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225413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3333135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8077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134886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Chuyển tải/hỗ trợ cho tàu đã được xác định có hành vi KTTS IUU, trừ trường hợp bất khả kháng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Dánh sách IUU/VNF/VMS/Hồ sơ liên quan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hồ sơ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8077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Ghi, ghi đầy đủ, đúng, nộp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 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quy định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VNF/VMS/NKKT/NKCT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hồ sơ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84918473"/>
                  </a:ext>
                </a:extLst>
              </a:tr>
              <a:tr h="1791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nghề, ngư cụ khai thác bị cấm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19/2018; VNF/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ngư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488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1047135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II. </a:t>
            </a:r>
            <a:r>
              <a:rPr lang="en-US" dirty="0" err="1">
                <a:solidFill>
                  <a:srgbClr val="0070C0"/>
                </a:solidFill>
              </a:rPr>
              <a:t>TRONG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305171"/>
              </p:ext>
            </p:extLst>
          </p:nvPr>
        </p:nvGraphicFramePr>
        <p:xfrm>
          <a:off x="420330" y="1806734"/>
          <a:ext cx="11378379" cy="4485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675238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2883310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87747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13112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thác, vận chuyển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cấm khai thác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Phụ lục II Nghị định 42/2019/NĐ-CP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NKKT/Ảnh chụp SP/GBN TS bốc dỡ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3933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kích thước nhỏ 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quy định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Đang đề nghị bổ sung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GBN TS bốc dỡ/Ảnh chụp thực tế sản phẩm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29635776"/>
                  </a:ext>
                </a:extLst>
              </a:tr>
              <a:tr h="21449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trái phép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Danh mục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nguy cấp, quý, hiếm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26/2019/NĐ-CP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GBN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dỡ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513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867036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II. </a:t>
            </a:r>
            <a:r>
              <a:rPr lang="en-US" dirty="0" err="1">
                <a:solidFill>
                  <a:srgbClr val="0070C0"/>
                </a:solidFill>
              </a:rPr>
              <a:t>TRONG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441890"/>
              </p:ext>
            </p:extLst>
          </p:nvPr>
        </p:nvGraphicFramePr>
        <p:xfrm>
          <a:off x="420330" y="1430651"/>
          <a:ext cx="11378379" cy="5318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4586748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6945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30841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thuỷ sản 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vượt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loài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Đang xây dựng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GBN TS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dỡ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9252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 giấu, giả mạo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hủy chứng cứ vi phạm quy định liên quan đến khai thác,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BVNLTS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Chụp ảnh hồ sơ thực tế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hồ sơ/Ảnh chụp thực tế trên tàu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91038746"/>
                  </a:ext>
                </a:extLst>
              </a:tr>
              <a:tr h="123367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Ngăn cản, chống đối người có thẩm quyền thực hiện kiểm tra, giám sát sự tuân thủ các quy định về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Ghi âm, ghi hình thực tế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File ghi âm, video, hình ảnh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78003059"/>
                  </a:ext>
                </a:extLst>
              </a:tr>
              <a:tr h="169767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Tạm nhập, tái xuất, tạm xuất, tái nhập, chuyển khẩu, quá cảnh qua lãnh thổ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SPTS</a:t>
                      </a: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nguồn gốc từ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báo vào cảng/VNF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chối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970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136" y="2127557"/>
            <a:ext cx="6049297" cy="1325563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TRÂN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TRỌNG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ƠN</a:t>
            </a:r>
            <a:r>
              <a:rPr lang="en-US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183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8E95A4-8FA0-0B43-BB3F-925C66894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4" y="1012004"/>
            <a:ext cx="4052234" cy="479540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b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</a:t>
            </a:r>
            <a:endParaRPr lang="x-none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A5677906-DB54-44A0-8BEC-DB7F028EA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843441"/>
              </p:ext>
            </p:extLst>
          </p:nvPr>
        </p:nvGraphicFramePr>
        <p:xfrm>
          <a:off x="5025903" y="470924"/>
          <a:ext cx="7166097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637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67813" y="317395"/>
            <a:ext cx="990354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PHẦN 1. </a:t>
            </a:r>
            <a:r>
              <a:rPr lang="en-US" sz="4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ĐÍCH</a:t>
            </a:r>
            <a:r>
              <a:rPr lang="en-US" sz="4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Ý </a:t>
            </a:r>
            <a:r>
              <a:rPr lang="en-US" sz="4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NGHĨA</a:t>
            </a:r>
            <a:endParaRPr lang="en-US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9712" y="1445031"/>
            <a:ext cx="110500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Không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tiêu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thụ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sản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phẩm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thác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IUU</a:t>
            </a:r>
            <a:endParaRPr lang="en-US" sz="2800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Tạo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điều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kiện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thuận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lợi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dân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doanh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nghiệp</a:t>
            </a:r>
            <a:endParaRPr lang="en-US" sz="2800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Góp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phần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tháo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gỡ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thẻ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vàng</a:t>
            </a:r>
            <a:endParaRPr lang="en-US" sz="2800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Nâng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cao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tín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và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xây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dựng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hiệu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thủy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sản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Việt</a:t>
            </a:r>
            <a:r>
              <a:rPr lang="en-US" sz="2800" dirty="0">
                <a:cs typeface="Times New Roman" panose="02020603050405020304" pitchFamily="18" charset="0"/>
              </a:rPr>
              <a:t> Nam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Thống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nhất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cách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thực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hiện</a:t>
            </a:r>
            <a:r>
              <a:rPr lang="en-US" sz="2800" dirty="0"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cs typeface="Times New Roman" panose="02020603050405020304" pitchFamily="18" charset="0"/>
              </a:rPr>
              <a:t>tất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cả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các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cá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đủ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điều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kiện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xác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nhận</a:t>
            </a:r>
            <a:endParaRPr lang="en-US" sz="2800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err="1">
                <a:cs typeface="Times New Roman" panose="02020603050405020304" pitchFamily="18" charset="0"/>
              </a:rPr>
              <a:t>Không</a:t>
            </a:r>
            <a:r>
              <a:rPr lang="en-US" sz="2800" dirty="0"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cs typeface="Times New Roman" panose="02020603050405020304" pitchFamily="18" charset="0"/>
              </a:rPr>
              <a:t>phạm</a:t>
            </a:r>
            <a:r>
              <a:rPr lang="en-US" sz="2800" dirty="0">
                <a:cs typeface="Times New Roman" panose="02020603050405020304" pitchFamily="18" charset="0"/>
              </a:rPr>
              <a:t> qui </a:t>
            </a:r>
            <a:r>
              <a:rPr lang="en-US" sz="2800" dirty="0" err="1">
                <a:cs typeface="Times New Roman" panose="02020603050405020304" pitchFamily="18" charset="0"/>
              </a:rPr>
              <a:t>định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pháp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luật</a:t>
            </a:r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7704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+mn-lt"/>
              </a:rPr>
              <a:t>PHẦN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CĂN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</a:rPr>
              <a:t>CỨ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</a:rPr>
              <a:t>PHÁP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</a:rPr>
              <a:t>LÝ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Khoản</a:t>
            </a:r>
            <a:r>
              <a:rPr lang="en-US" dirty="0"/>
              <a:t> 1, </a:t>
            </a:r>
            <a:r>
              <a:rPr lang="en-US" dirty="0" err="1"/>
              <a:t>điều</a:t>
            </a:r>
            <a:r>
              <a:rPr lang="en-US" dirty="0"/>
              <a:t> 60 </a:t>
            </a:r>
            <a:r>
              <a:rPr lang="en-US" dirty="0" err="1"/>
              <a:t>Luật</a:t>
            </a:r>
            <a:r>
              <a:rPr lang="en-US" dirty="0"/>
              <a:t>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sản</a:t>
            </a:r>
            <a:endParaRPr lang="en-US" dirty="0"/>
          </a:p>
          <a:p>
            <a:r>
              <a:rPr lang="en-US" dirty="0" err="1"/>
              <a:t>Điểm</a:t>
            </a:r>
            <a:r>
              <a:rPr lang="en-US" dirty="0"/>
              <a:t> h, </a:t>
            </a:r>
            <a:r>
              <a:rPr lang="en-US" dirty="0" err="1"/>
              <a:t>khoản</a:t>
            </a:r>
            <a:r>
              <a:rPr lang="en-US" dirty="0"/>
              <a:t> 2, </a:t>
            </a:r>
            <a:r>
              <a:rPr lang="en-US" dirty="0" err="1"/>
              <a:t>điều</a:t>
            </a:r>
            <a:r>
              <a:rPr lang="en-US" dirty="0"/>
              <a:t> 81 </a:t>
            </a:r>
            <a:r>
              <a:rPr lang="en-US" dirty="0" err="1"/>
              <a:t>Luật</a:t>
            </a:r>
            <a:r>
              <a:rPr lang="en-US" dirty="0"/>
              <a:t>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sản</a:t>
            </a:r>
            <a:endParaRPr lang="en-US" dirty="0"/>
          </a:p>
          <a:p>
            <a:r>
              <a:rPr lang="en-US" dirty="0" err="1"/>
              <a:t>Khoản</a:t>
            </a:r>
            <a:r>
              <a:rPr lang="en-US" dirty="0"/>
              <a:t> 4, </a:t>
            </a:r>
            <a:r>
              <a:rPr lang="en-US" dirty="0" err="1"/>
              <a:t>điều</a:t>
            </a:r>
            <a:r>
              <a:rPr lang="en-US" dirty="0"/>
              <a:t> 3; </a:t>
            </a:r>
            <a:r>
              <a:rPr lang="en-US" dirty="0" err="1"/>
              <a:t>khoản</a:t>
            </a:r>
            <a:r>
              <a:rPr lang="en-US" dirty="0"/>
              <a:t> 2 </a:t>
            </a:r>
            <a:r>
              <a:rPr lang="en-US" dirty="0" err="1"/>
              <a:t>điều</a:t>
            </a:r>
            <a:r>
              <a:rPr lang="en-US" dirty="0"/>
              <a:t> 7; </a:t>
            </a:r>
            <a:r>
              <a:rPr lang="en-US" dirty="0" err="1"/>
              <a:t>khoản</a:t>
            </a:r>
            <a:r>
              <a:rPr lang="en-US" dirty="0"/>
              <a:t> 1 </a:t>
            </a:r>
            <a:r>
              <a:rPr lang="en-US" dirty="0" err="1"/>
              <a:t>điều</a:t>
            </a:r>
            <a:r>
              <a:rPr lang="en-US" dirty="0"/>
              <a:t> 9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21/2018/TT- </a:t>
            </a:r>
            <a:r>
              <a:rPr lang="en-US" dirty="0" err="1"/>
              <a:t>BNNPTNT</a:t>
            </a:r>
            <a:endParaRPr lang="en-US" dirty="0"/>
          </a:p>
          <a:p>
            <a:r>
              <a:rPr lang="en-US" dirty="0" err="1"/>
              <a:t>Điều</a:t>
            </a:r>
            <a:r>
              <a:rPr lang="en-US" dirty="0"/>
              <a:t> 3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01/2022/TT-</a:t>
            </a:r>
            <a:r>
              <a:rPr lang="en-US" dirty="0" err="1"/>
              <a:t>BNNPTNT</a:t>
            </a:r>
            <a:endParaRPr lang="en-US" dirty="0"/>
          </a:p>
          <a:p>
            <a:r>
              <a:rPr lang="en-US" dirty="0" err="1"/>
              <a:t>Khoản</a:t>
            </a:r>
            <a:r>
              <a:rPr lang="en-US" dirty="0"/>
              <a:t> 2, </a:t>
            </a:r>
            <a:r>
              <a:rPr lang="en-US" dirty="0" err="1"/>
              <a:t>khoản</a:t>
            </a:r>
            <a:r>
              <a:rPr lang="en-US" dirty="0"/>
              <a:t> 3, </a:t>
            </a:r>
            <a:r>
              <a:rPr lang="en-US" dirty="0" err="1"/>
              <a:t>điều</a:t>
            </a:r>
            <a:r>
              <a:rPr lang="en-US" dirty="0"/>
              <a:t> 40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42/2019/</a:t>
            </a:r>
            <a:r>
              <a:rPr lang="en-US" dirty="0" err="1"/>
              <a:t>NĐ</a:t>
            </a:r>
            <a:r>
              <a:rPr lang="en-US" dirty="0"/>
              <a:t>-CP</a:t>
            </a:r>
          </a:p>
          <a:p>
            <a:r>
              <a:rPr lang="en-US" dirty="0" err="1"/>
              <a:t>Các</a:t>
            </a:r>
            <a:r>
              <a:rPr lang="en-US" dirty="0"/>
              <a:t> qui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: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26/2019/</a:t>
            </a:r>
            <a:r>
              <a:rPr lang="en-US" dirty="0" err="1"/>
              <a:t>NĐ</a:t>
            </a:r>
            <a:r>
              <a:rPr lang="en-US" dirty="0"/>
              <a:t>-CP,…</a:t>
            </a:r>
          </a:p>
        </p:txBody>
      </p:sp>
    </p:spTree>
    <p:extLst>
      <p:ext uri="{BB962C8B-B14F-4D97-AF65-F5344CB8AC3E}">
        <p14:creationId xmlns:p14="http://schemas.microsoft.com/office/powerpoint/2010/main" val="315980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 47"/>
          <p:cNvSpPr>
            <a:spLocks/>
          </p:cNvSpPr>
          <p:nvPr/>
        </p:nvSpPr>
        <p:spPr bwMode="auto">
          <a:xfrm>
            <a:off x="3189670" y="5140625"/>
            <a:ext cx="2906175" cy="140175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Văn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phòng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</a:t>
            </a:r>
          </a:p>
          <a:p>
            <a:pPr marL="47625" indent="-47625"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Tiếp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tin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tin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vi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47625" indent="-47625"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dõi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47625" indent="-47625"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Kiểm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xử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lý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vi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phạm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8" name=" 47"/>
          <p:cNvSpPr>
            <a:spLocks/>
          </p:cNvSpPr>
          <p:nvPr/>
        </p:nvSpPr>
        <p:spPr bwMode="auto">
          <a:xfrm>
            <a:off x="6912226" y="5140626"/>
            <a:ext cx="1920694" cy="140175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bộ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trực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dõi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Cấp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giấy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biên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TS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bốc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qua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689" y="3305877"/>
            <a:ext cx="625838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01741">
            <a:off x="8416919" y="4630619"/>
            <a:ext cx="1296807" cy="25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 49"/>
          <p:cNvSpPr>
            <a:spLocks/>
          </p:cNvSpPr>
          <p:nvPr/>
        </p:nvSpPr>
        <p:spPr bwMode="auto">
          <a:xfrm>
            <a:off x="9635557" y="5145645"/>
            <a:ext cx="1205163" cy="139673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bộ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trực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 defTabSz="342900"/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Lưu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hồ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sơ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(36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tháng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9" name=" 47"/>
          <p:cNvSpPr>
            <a:spLocks/>
          </p:cNvSpPr>
          <p:nvPr/>
        </p:nvSpPr>
        <p:spPr bwMode="auto">
          <a:xfrm>
            <a:off x="597892" y="2727945"/>
            <a:ext cx="2213143" cy="142642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Trực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ban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Tiếp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Ghi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chép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ca;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VP IUU</a:t>
            </a: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15736" y="4668238"/>
            <a:ext cx="1058659" cy="21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0710">
            <a:off x="2170803" y="4591880"/>
            <a:ext cx="1797294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48739">
            <a:off x="5435708" y="4624154"/>
            <a:ext cx="3581946" cy="226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2392637" y="4496077"/>
            <a:ext cx="41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03288" y="2158315"/>
            <a:ext cx="451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07685" y="3064577"/>
            <a:ext cx="470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55891" y="2159197"/>
            <a:ext cx="15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1" name=" 47"/>
          <p:cNvSpPr>
            <a:spLocks/>
          </p:cNvSpPr>
          <p:nvPr/>
        </p:nvSpPr>
        <p:spPr bwMode="auto">
          <a:xfrm>
            <a:off x="609601" y="1230419"/>
            <a:ext cx="1864920" cy="82031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  <a:p>
            <a:pPr algn="ctr" defTabSz="342900"/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52643" y="2299987"/>
            <a:ext cx="812639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7052925" y="4335876"/>
            <a:ext cx="474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6b</a:t>
            </a:r>
          </a:p>
        </p:txBody>
      </p:sp>
      <p:sp>
        <p:nvSpPr>
          <p:cNvPr id="32" name=" 50"/>
          <p:cNvSpPr>
            <a:spLocks/>
          </p:cNvSpPr>
          <p:nvPr/>
        </p:nvSpPr>
        <p:spPr bwMode="auto">
          <a:xfrm>
            <a:off x="5054213" y="1209703"/>
            <a:ext cx="1253924" cy="841028"/>
          </a:xfrm>
          <a:prstGeom prst="rect">
            <a:avLst/>
          </a:prstGeom>
          <a:solidFill>
            <a:srgbClr val="C00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Danh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sách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</a:t>
            </a:r>
          </a:p>
        </p:txBody>
      </p:sp>
      <p:sp>
        <p:nvSpPr>
          <p:cNvPr id="33" name=" 47"/>
          <p:cNvSpPr>
            <a:spLocks/>
          </p:cNvSpPr>
          <p:nvPr/>
        </p:nvSpPr>
        <p:spPr bwMode="auto">
          <a:xfrm>
            <a:off x="2697579" y="1209703"/>
            <a:ext cx="2085405" cy="841028"/>
          </a:xfrm>
          <a:prstGeom prst="rect">
            <a:avLst/>
          </a:prstGeom>
          <a:solidFill>
            <a:srgbClr val="00B0F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CSDL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quản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lý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 defTabSz="342900"/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VNFISHBASE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VMS</a:t>
            </a:r>
          </a:p>
          <a:p>
            <a:pPr algn="just" defTabSz="342900"/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Của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BQL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96448">
            <a:off x="4575479" y="2293580"/>
            <a:ext cx="851933" cy="285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80275" y="2318786"/>
            <a:ext cx="682811" cy="21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 47"/>
          <p:cNvSpPr>
            <a:spLocks/>
          </p:cNvSpPr>
          <p:nvPr/>
        </p:nvSpPr>
        <p:spPr bwMode="auto">
          <a:xfrm>
            <a:off x="6620760" y="1209703"/>
            <a:ext cx="1568200" cy="820174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DS </a:t>
            </a: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 cá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nguy cơ cao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phạm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IUU</a:t>
            </a:r>
            <a:endParaRPr lang="vi-VN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42900"/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70835">
            <a:off x="5084529" y="2333914"/>
            <a:ext cx="1914361" cy="23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4644575" y="2102813"/>
            <a:ext cx="50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</a:t>
            </a:r>
          </a:p>
        </p:txBody>
      </p:sp>
      <p:sp>
        <p:nvSpPr>
          <p:cNvPr id="49" name="TextBox 48"/>
          <p:cNvSpPr txBox="1"/>
          <p:nvPr/>
        </p:nvSpPr>
        <p:spPr>
          <a:xfrm flipH="1">
            <a:off x="5793882" y="2091744"/>
            <a:ext cx="556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08050" y="4419615"/>
            <a:ext cx="429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4b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062246" y="5379574"/>
            <a:ext cx="48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684310" y="4419191"/>
            <a:ext cx="39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6a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xmlns="" id="{3238DBE1-18E1-6064-BD71-3BCBD7581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844" y="315487"/>
            <a:ext cx="7116097" cy="48189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Picture 3">
            <a:extLst>
              <a:ext uri="{FF2B5EF4-FFF2-40B4-BE49-F238E27FC236}">
                <a16:creationId xmlns:a16="http://schemas.microsoft.com/office/drawing/2014/main" xmlns="" id="{80B5A697-4B84-54EC-2FD4-052B31CD4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644" y="5672977"/>
            <a:ext cx="959117" cy="329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 47"/>
          <p:cNvSpPr>
            <a:spLocks/>
          </p:cNvSpPr>
          <p:nvPr/>
        </p:nvSpPr>
        <p:spPr bwMode="auto">
          <a:xfrm>
            <a:off x="8438038" y="1202092"/>
            <a:ext cx="1568200" cy="820174"/>
          </a:xfrm>
          <a:prstGeom prst="rect">
            <a:avLst/>
          </a:prstGeom>
          <a:solidFill>
            <a:srgbClr val="92D05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NKKT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vi-VN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42900"/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52745">
            <a:off x="5815928" y="2290426"/>
            <a:ext cx="2668940" cy="234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09990" y="2613317"/>
            <a:ext cx="6938047" cy="1634218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 47"/>
          <p:cNvSpPr>
            <a:spLocks/>
          </p:cNvSpPr>
          <p:nvPr/>
        </p:nvSpPr>
        <p:spPr bwMode="auto">
          <a:xfrm>
            <a:off x="10550528" y="2737125"/>
            <a:ext cx="1142494" cy="142200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Giấy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Xác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nguyên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liệu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TS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khai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thác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9" name="Picture 3">
            <a:extLst>
              <a:ext uri="{FF2B5EF4-FFF2-40B4-BE49-F238E27FC236}">
                <a16:creationId xmlns:a16="http://schemas.microsoft.com/office/drawing/2014/main" xmlns="" id="{B3ED1705-8E0E-D7E4-238B-0A82E33E8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3800" y="3276197"/>
            <a:ext cx="548640" cy="21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10127717" y="3010866"/>
            <a:ext cx="48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1" name="TextBox 60"/>
          <p:cNvSpPr txBox="1"/>
          <p:nvPr/>
        </p:nvSpPr>
        <p:spPr>
          <a:xfrm flipH="1">
            <a:off x="6945797" y="2072004"/>
            <a:ext cx="556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 47"/>
          <p:cNvSpPr>
            <a:spLocks/>
          </p:cNvSpPr>
          <p:nvPr/>
        </p:nvSpPr>
        <p:spPr bwMode="auto">
          <a:xfrm>
            <a:off x="3288930" y="2689286"/>
            <a:ext cx="2672489" cy="1465086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Kiểm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trên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dữ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liệu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VNFishbase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/CSDL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Đối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chiếu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DS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IUU;</a:t>
            </a:r>
          </a:p>
          <a:p>
            <a:pPr defTabSz="342900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DS </a:t>
            </a:r>
            <a:r>
              <a:rPr lang="vi-VN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nguy cơ cao 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IUU</a:t>
            </a:r>
            <a:endParaRPr lang="vi-VN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defTabSz="342900">
              <a:buFontTx/>
              <a:buChar char="-"/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3" name=" 47"/>
          <p:cNvSpPr>
            <a:spLocks/>
          </p:cNvSpPr>
          <p:nvPr/>
        </p:nvSpPr>
        <p:spPr bwMode="auto">
          <a:xfrm>
            <a:off x="8889528" y="2732364"/>
            <a:ext cx="1142494" cy="142200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/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ghi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SLTS qua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4" name=" 47"/>
          <p:cNvSpPr>
            <a:spLocks/>
          </p:cNvSpPr>
          <p:nvPr/>
        </p:nvSpPr>
        <p:spPr bwMode="auto">
          <a:xfrm>
            <a:off x="6509937" y="2727945"/>
            <a:ext cx="1660979" cy="142642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Bố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nơi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đậu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bốc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TS;</a:t>
            </a:r>
          </a:p>
          <a:p>
            <a:pPr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sản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</a:t>
            </a:r>
            <a:r>
              <a:rPr lang="vi-VN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ượng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043106" y="2999001"/>
            <a:ext cx="41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386902" y="3044076"/>
            <a:ext cx="40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pic>
        <p:nvPicPr>
          <p:cNvPr id="67" name="Picture 3">
            <a:extLst>
              <a:ext uri="{FF2B5EF4-FFF2-40B4-BE49-F238E27FC236}">
                <a16:creationId xmlns:a16="http://schemas.microsoft.com/office/drawing/2014/main" xmlns="" id="{2DC2DE12-C0A2-8564-60D1-F26111A66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364" y="3252443"/>
            <a:ext cx="625838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3">
            <a:extLst>
              <a:ext uri="{FF2B5EF4-FFF2-40B4-BE49-F238E27FC236}">
                <a16:creationId xmlns:a16="http://schemas.microsoft.com/office/drawing/2014/main" xmlns="" id="{B3ED1705-8E0E-D7E4-238B-0A82E33E8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916" y="3276198"/>
            <a:ext cx="851164" cy="33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97151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25" grpId="0" animBg="1"/>
      <p:bldP spid="29" grpId="0" animBg="1"/>
      <p:bldP spid="35" grpId="0"/>
      <p:bldP spid="37" grpId="0"/>
      <p:bldP spid="38" grpId="0"/>
      <p:bldP spid="39" grpId="0"/>
      <p:bldP spid="41" grpId="0" animBg="1"/>
      <p:bldP spid="48" grpId="0"/>
      <p:bldP spid="32" grpId="0" animBg="1"/>
      <p:bldP spid="33" grpId="0" animBg="1"/>
      <p:bldP spid="45" grpId="0" animBg="1"/>
      <p:bldP spid="47" grpId="0"/>
      <p:bldP spid="49" grpId="0"/>
      <p:bldP spid="53" grpId="0"/>
      <p:bldP spid="56" grpId="0"/>
      <p:bldP spid="57" grpId="0"/>
      <p:bldP spid="50" grpId="0" animBg="1"/>
      <p:bldP spid="3" grpId="0" animBg="1"/>
      <p:bldP spid="58" grpId="0" animBg="1"/>
      <p:bldP spid="60" grpId="0"/>
      <p:bldP spid="61" grpId="0"/>
      <p:bldP spid="62" grpId="0" animBg="1"/>
      <p:bldP spid="63" grpId="0" animBg="1"/>
      <p:bldP spid="64" grpId="0" animBg="1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xmlns="" id="{3238DBE1-18E1-6064-BD71-3BCBD7581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8454"/>
            <a:ext cx="12192000" cy="48189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38DBE1-18E1-6064-BD71-3BCBD7581D84}"/>
              </a:ext>
            </a:extLst>
          </p:cNvPr>
          <p:cNvSpPr txBox="1">
            <a:spLocks/>
          </p:cNvSpPr>
          <p:nvPr/>
        </p:nvSpPr>
        <p:spPr>
          <a:xfrm>
            <a:off x="2418736" y="534210"/>
            <a:ext cx="8708923" cy="4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/>
              <a:t>DANH</a:t>
            </a:r>
            <a:r>
              <a:rPr lang="en-US" sz="2400" b="1" dirty="0"/>
              <a:t> </a:t>
            </a:r>
            <a:r>
              <a:rPr lang="en-US" sz="2400" b="1" dirty="0" err="1"/>
              <a:t>MỤC</a:t>
            </a:r>
            <a:r>
              <a:rPr lang="en-US" sz="2400" b="1" dirty="0"/>
              <a:t> </a:t>
            </a:r>
            <a:r>
              <a:rPr lang="en-US" sz="2400" b="1" dirty="0" err="1"/>
              <a:t>KIỂM</a:t>
            </a:r>
            <a:r>
              <a:rPr lang="en-US" sz="2400" b="1" dirty="0"/>
              <a:t> </a:t>
            </a:r>
            <a:r>
              <a:rPr lang="en-US" sz="2400" b="1" dirty="0" err="1"/>
              <a:t>TRA</a:t>
            </a:r>
            <a:r>
              <a:rPr lang="en-US" sz="2400" b="1" dirty="0"/>
              <a:t> </a:t>
            </a:r>
            <a:r>
              <a:rPr lang="en-US" sz="2400" b="1" dirty="0" err="1"/>
              <a:t>TÀU</a:t>
            </a:r>
            <a:r>
              <a:rPr lang="en-US" sz="2400" b="1" dirty="0"/>
              <a:t> VI </a:t>
            </a:r>
            <a:r>
              <a:rPr lang="en-US" sz="2400" b="1" dirty="0" err="1"/>
              <a:t>PHẠM</a:t>
            </a:r>
            <a:r>
              <a:rPr lang="en-US" sz="2400" b="1" dirty="0"/>
              <a:t> </a:t>
            </a:r>
            <a:r>
              <a:rPr lang="en-US" sz="2400" b="1" dirty="0" err="1"/>
              <a:t>HÀNH</a:t>
            </a:r>
            <a:r>
              <a:rPr lang="en-US" sz="2400" b="1" dirty="0"/>
              <a:t> VI </a:t>
            </a:r>
            <a:r>
              <a:rPr lang="en-US" sz="2400" b="1" dirty="0" err="1"/>
              <a:t>KHAI</a:t>
            </a:r>
            <a:r>
              <a:rPr lang="en-US" sz="2400" b="1" dirty="0"/>
              <a:t> </a:t>
            </a:r>
            <a:r>
              <a:rPr lang="en-US" sz="2400" b="1" dirty="0" err="1"/>
              <a:t>THÁC</a:t>
            </a:r>
            <a:r>
              <a:rPr lang="en-US" sz="2400" b="1" dirty="0"/>
              <a:t> </a:t>
            </a:r>
            <a:r>
              <a:rPr lang="en-US" sz="2400" b="1" dirty="0" err="1"/>
              <a:t>IUU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628423"/>
              </p:ext>
            </p:extLst>
          </p:nvPr>
        </p:nvGraphicFramePr>
        <p:xfrm>
          <a:off x="101600" y="1027792"/>
          <a:ext cx="11968480" cy="5701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102">
                  <a:extLst>
                    <a:ext uri="{9D8B030D-6E8A-4147-A177-3AD203B41FA5}">
                      <a16:colId xmlns:a16="http://schemas.microsoft.com/office/drawing/2014/main" xmlns="" val="4214998338"/>
                    </a:ext>
                  </a:extLst>
                </a:gridCol>
                <a:gridCol w="8124807">
                  <a:extLst>
                    <a:ext uri="{9D8B030D-6E8A-4147-A177-3AD203B41FA5}">
                      <a16:colId xmlns:a16="http://schemas.microsoft.com/office/drawing/2014/main" xmlns="" val="3415791951"/>
                    </a:ext>
                  </a:extLst>
                </a:gridCol>
                <a:gridCol w="981099">
                  <a:extLst>
                    <a:ext uri="{9D8B030D-6E8A-4147-A177-3AD203B41FA5}">
                      <a16:colId xmlns:a16="http://schemas.microsoft.com/office/drawing/2014/main" xmlns="" val="3253190226"/>
                    </a:ext>
                  </a:extLst>
                </a:gridCol>
                <a:gridCol w="1368011">
                  <a:extLst>
                    <a:ext uri="{9D8B030D-6E8A-4147-A177-3AD203B41FA5}">
                      <a16:colId xmlns:a16="http://schemas.microsoft.com/office/drawing/2014/main" xmlns="" val="3902721252"/>
                    </a:ext>
                  </a:extLst>
                </a:gridCol>
                <a:gridCol w="953461">
                  <a:extLst>
                    <a:ext uri="{9D8B030D-6E8A-4147-A177-3AD203B41FA5}">
                      <a16:colId xmlns:a16="http://schemas.microsoft.com/office/drawing/2014/main" xmlns="" val="1454468790"/>
                    </a:ext>
                  </a:extLst>
                </a:gridCol>
              </a:tblGrid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2808217425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1261929070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783509728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hành vi khai thác IUU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760344855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quyền quản lý của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vùng lãnh thổ khác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992286748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để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theo quy định về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biển quốc tế không thuộc thẩm quyền quản lý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1087117859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 khai thác thuỷ sản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47527397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 hạn ghi trong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882088633"/>
                  </a:ext>
                </a:extLst>
              </a:tr>
              <a:tr h="76429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không quốc tịch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mang quốc tịch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phải là thành viên đ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ể 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vùng biển quốc tế thuộc thẩm quyền quản lý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4286261966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 không đầy đủ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vận hành thiết bị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TTLL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426145325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GCN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cơ sở đủ điều kiện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925256401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sai vùng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1075053204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cấm khai thác, trong thời gian cấm khai thác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649981287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Chuyển tải/hỗ trợ cho tàu đã được xác định có hành vi KTTS IUU, trừ trường hợp bất khả kháng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339246306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Ghi, ghi đầy đủ, đúng, nộp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 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quy định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1361548181"/>
                  </a:ext>
                </a:extLst>
              </a:tr>
              <a:tr h="2569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nghề, ngư cụ khai thác bị cấm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xmlns="" val="112888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68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135" y="309400"/>
            <a:ext cx="10060858" cy="409165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550051"/>
              </p:ext>
            </p:extLst>
          </p:nvPr>
        </p:nvGraphicFramePr>
        <p:xfrm>
          <a:off x="91440" y="1200462"/>
          <a:ext cx="11988799" cy="5555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545">
                  <a:extLst>
                    <a:ext uri="{9D8B030D-6E8A-4147-A177-3AD203B41FA5}">
                      <a16:colId xmlns:a16="http://schemas.microsoft.com/office/drawing/2014/main" xmlns="" val="1128632934"/>
                    </a:ext>
                  </a:extLst>
                </a:gridCol>
                <a:gridCol w="8682320">
                  <a:extLst>
                    <a:ext uri="{9D8B030D-6E8A-4147-A177-3AD203B41FA5}">
                      <a16:colId xmlns:a16="http://schemas.microsoft.com/office/drawing/2014/main" xmlns="" val="376086732"/>
                    </a:ext>
                  </a:extLst>
                </a:gridCol>
                <a:gridCol w="888476">
                  <a:extLst>
                    <a:ext uri="{9D8B030D-6E8A-4147-A177-3AD203B41FA5}">
                      <a16:colId xmlns:a16="http://schemas.microsoft.com/office/drawing/2014/main" xmlns="" val="1219286431"/>
                    </a:ext>
                  </a:extLst>
                </a:gridCol>
                <a:gridCol w="1000940">
                  <a:extLst>
                    <a:ext uri="{9D8B030D-6E8A-4147-A177-3AD203B41FA5}">
                      <a16:colId xmlns:a16="http://schemas.microsoft.com/office/drawing/2014/main" xmlns="" val="3267794899"/>
                    </a:ext>
                  </a:extLst>
                </a:gridCol>
                <a:gridCol w="753518">
                  <a:extLst>
                    <a:ext uri="{9D8B030D-6E8A-4147-A177-3AD203B41FA5}">
                      <a16:colId xmlns:a16="http://schemas.microsoft.com/office/drawing/2014/main" xmlns="" val="539990068"/>
                    </a:ext>
                  </a:extLst>
                </a:gridCol>
              </a:tblGrid>
              <a:tr h="40971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3286089583"/>
                  </a:ext>
                </a:extLst>
              </a:tr>
              <a:tr h="40971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thác, vận chuyển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cấm khai thác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2032547791"/>
                  </a:ext>
                </a:extLst>
              </a:tr>
              <a:tr h="5404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kích thước nhỏ h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quy định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337780759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trái phép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Danh mục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nguy cấp, quý, hiếm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2567221319"/>
                  </a:ext>
                </a:extLst>
              </a:tr>
              <a:tr h="59339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thuỷ sản 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vượt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loài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1894108976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 giấu, giả mạo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hủy chứng cứ vi phạm quy định liên quan đến khai thác,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BVNLTS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2097413956"/>
                  </a:ext>
                </a:extLst>
              </a:tr>
              <a:tr h="114439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Ngăn cản, chống đối người có thẩm quyền thực hiện kiểm tra, giám sát sự tuân thủ các quy định về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1859805655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Tạm nhập, tái xuất, tạm xuất, tái nhập, chuyển khẩu, quá cảnh qua lãnh thổ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nguồn gốc từ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xmlns="" val="446297332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xmlns="" id="{3238DBE1-18E1-6064-BD71-3BCBD7581D84}"/>
              </a:ext>
            </a:extLst>
          </p:cNvPr>
          <p:cNvSpPr txBox="1">
            <a:spLocks/>
          </p:cNvSpPr>
          <p:nvPr/>
        </p:nvSpPr>
        <p:spPr>
          <a:xfrm>
            <a:off x="1563329" y="718565"/>
            <a:ext cx="8708923" cy="4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/>
              <a:t>DANH MỤC KIỂM TRA TÀU VI PHẠM HÀNH VI KHAI THÁC IUU (TIẾP)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381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XÁC</a:t>
            </a:r>
            <a:r>
              <a:rPr lang="en-US" b="1" dirty="0"/>
              <a:t> MINH </a:t>
            </a:r>
            <a:r>
              <a:rPr lang="en-US" b="1" dirty="0" err="1"/>
              <a:t>THÔNG</a:t>
            </a:r>
            <a:r>
              <a:rPr lang="en-US" b="1" dirty="0"/>
              <a:t> TIN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Xác</a:t>
            </a:r>
            <a:r>
              <a:rPr lang="en-US" dirty="0"/>
              <a:t> minh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minh</a:t>
            </a:r>
          </a:p>
          <a:p>
            <a:pPr>
              <a:buFontTx/>
              <a:buChar char="-"/>
            </a:pPr>
            <a:r>
              <a:rPr lang="en-US" dirty="0" err="1"/>
              <a:t>Hồ</a:t>
            </a:r>
            <a:r>
              <a:rPr lang="en-US" dirty="0"/>
              <a:t> </a:t>
            </a:r>
            <a:r>
              <a:rPr lang="en-US" dirty="0" err="1"/>
              <a:t>sơ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tàu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minh</a:t>
            </a:r>
          </a:p>
          <a:p>
            <a:pPr marL="514350" indent="-514350">
              <a:buAutoNum type="arabicPeriod"/>
            </a:pP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Biên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TS</a:t>
            </a:r>
            <a:r>
              <a:rPr lang="en-US" dirty="0"/>
              <a:t> </a:t>
            </a:r>
            <a:r>
              <a:rPr lang="en-US" dirty="0" err="1"/>
              <a:t>bốc</a:t>
            </a:r>
            <a:r>
              <a:rPr lang="en-US" dirty="0"/>
              <a:t> </a:t>
            </a:r>
            <a:r>
              <a:rPr lang="en-US" dirty="0" err="1"/>
              <a:t>dỡ</a:t>
            </a:r>
            <a:r>
              <a:rPr lang="en-US" dirty="0"/>
              <a:t> qua </a:t>
            </a:r>
            <a:r>
              <a:rPr lang="en-US" dirty="0" err="1"/>
              <a:t>cảng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minh </a:t>
            </a:r>
            <a:r>
              <a:rPr lang="en-US" dirty="0" err="1"/>
              <a:t>không</a:t>
            </a:r>
            <a:r>
              <a:rPr lang="en-US" dirty="0"/>
              <a:t> vi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thác</a:t>
            </a:r>
            <a:r>
              <a:rPr lang="en-US" dirty="0"/>
              <a:t> </a:t>
            </a:r>
            <a:r>
              <a:rPr lang="en-US" dirty="0" err="1"/>
              <a:t>IUU</a:t>
            </a:r>
            <a:r>
              <a:rPr lang="en-US" dirty="0"/>
              <a:t> </a:t>
            </a:r>
            <a:r>
              <a:rPr lang="en-US" dirty="0" err="1"/>
              <a:t>khác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20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806" y="169606"/>
            <a:ext cx="10515600" cy="8775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PHẦN</a:t>
            </a:r>
            <a:r>
              <a:rPr lang="en-US" sz="4000" b="1" dirty="0">
                <a:solidFill>
                  <a:srgbClr val="FF0000"/>
                </a:solidFill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</a:rPr>
              <a:t>HƯỚNG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DẪN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(</a:t>
            </a:r>
            <a:r>
              <a:rPr lang="en-US" sz="4000" b="1" dirty="0" err="1">
                <a:solidFill>
                  <a:srgbClr val="FF0000"/>
                </a:solidFill>
              </a:rPr>
              <a:t>tiếp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3" y="1047135"/>
            <a:ext cx="7251290" cy="60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I. 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83061"/>
              </p:ext>
            </p:extLst>
          </p:nvPr>
        </p:nvGraphicFramePr>
        <p:xfrm>
          <a:off x="420330" y="1806735"/>
          <a:ext cx="11378379" cy="4165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xmlns="" val="1716172134"/>
                    </a:ext>
                  </a:extLst>
                </a:gridCol>
                <a:gridCol w="2920180">
                  <a:extLst>
                    <a:ext uri="{9D8B030D-6E8A-4147-A177-3AD203B41FA5}">
                      <a16:colId xmlns:a16="http://schemas.microsoft.com/office/drawing/2014/main" xmlns="" val="3832211255"/>
                    </a:ext>
                  </a:extLst>
                </a:gridCol>
                <a:gridCol w="4638368">
                  <a:extLst>
                    <a:ext uri="{9D8B030D-6E8A-4147-A177-3AD203B41FA5}">
                      <a16:colId xmlns:a16="http://schemas.microsoft.com/office/drawing/2014/main" xmlns="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xmlns="" val="908271469"/>
                    </a:ext>
                  </a:extLst>
                </a:gridCol>
              </a:tblGrid>
              <a:tr h="92588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1094046955"/>
                  </a:ext>
                </a:extLst>
              </a:tr>
              <a:tr h="9765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Danh sách tàu cá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err="1">
                          <a:effectLst/>
                        </a:rPr>
                        <a:t>Trang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 </a:t>
                      </a:r>
                      <a:r>
                        <a:rPr lang="en-US" sz="2400" dirty="0" err="1">
                          <a:effectLst/>
                        </a:rPr>
                        <a:t>điện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của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Tổng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Thủy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sản</a:t>
                      </a:r>
                      <a:endParaRPr lang="en-US" sz="24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hlinkClick r:id="rId2"/>
                        </a:rPr>
                        <a:t>http://</a:t>
                      </a:r>
                      <a:r>
                        <a:rPr lang="en-US" sz="2400" u="sng" dirty="0" err="1">
                          <a:effectLst/>
                          <a:hlinkClick r:id="rId2"/>
                        </a:rPr>
                        <a:t>iuublacklist.tongcucthuysan.gov.vn:85</a:t>
                      </a:r>
                      <a:r>
                        <a:rPr lang="en-US" sz="2400" u="sng" dirty="0">
                          <a:effectLst/>
                          <a:hlinkClick r:id="rId2"/>
                        </a:rPr>
                        <a:t>/</a:t>
                      </a:r>
                      <a:r>
                        <a:rPr lang="en-US" sz="2400" dirty="0">
                          <a:effectLst/>
                          <a:hlinkClick r:id="rId2"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(</a:t>
                      </a:r>
                      <a:r>
                        <a:rPr lang="en-US" sz="2400" dirty="0" err="1">
                          <a:effectLst/>
                        </a:rPr>
                        <a:t>Danh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sách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Ảnh chụp màn hình/Danh sách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xmlns="" val="4131328012"/>
                  </a:ext>
                </a:extLst>
              </a:tr>
              <a:tr h="22632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Danh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sách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tàu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cá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cơ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cao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phạm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27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4963</TotalTime>
  <Words>1609</Words>
  <Application>Microsoft Office PowerPoint</Application>
  <PresentationFormat>Custom</PresentationFormat>
  <Paragraphs>319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NỘI DUNG TRÌNH BÀY</vt:lpstr>
      <vt:lpstr>PowerPoint Presentation</vt:lpstr>
      <vt:lpstr>PHẦN 2: CĂN CỨ PHÁP LÝ</vt:lpstr>
      <vt:lpstr>PHẦN 3: HƯỚNG DẪN THỰC HIỆN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PHẦN 3: HƯỚNG DẪN THỰC HIỆN (tiếp)</vt:lpstr>
      <vt:lpstr>TRÂN TRỌNG CÁM ƠN!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TỔNG CỤC THUỶ SẢN VỤ KHAI THÁC THUỶ SẢN</dc:title>
  <dc:creator>Linh Thuy</dc:creator>
  <cp:lastModifiedBy>Windows User</cp:lastModifiedBy>
  <cp:revision>3204</cp:revision>
  <dcterms:created xsi:type="dcterms:W3CDTF">2020-02-19T03:38:07Z</dcterms:created>
  <dcterms:modified xsi:type="dcterms:W3CDTF">2022-08-26T00:59:00Z</dcterms:modified>
</cp:coreProperties>
</file>